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321" r:id="rId2"/>
    <p:sldId id="322" r:id="rId3"/>
    <p:sldId id="263" r:id="rId4"/>
    <p:sldId id="292" r:id="rId5"/>
    <p:sldId id="306" r:id="rId6"/>
    <p:sldId id="260" r:id="rId7"/>
    <p:sldId id="278" r:id="rId8"/>
    <p:sldId id="277" r:id="rId9"/>
    <p:sldId id="276" r:id="rId10"/>
    <p:sldId id="266" r:id="rId11"/>
    <p:sldId id="323" r:id="rId12"/>
    <p:sldId id="268" r:id="rId13"/>
    <p:sldId id="267" r:id="rId14"/>
    <p:sldId id="270" r:id="rId15"/>
    <p:sldId id="275" r:id="rId16"/>
    <p:sldId id="274" r:id="rId17"/>
    <p:sldId id="328" r:id="rId18"/>
    <p:sldId id="272" r:id="rId19"/>
    <p:sldId id="279" r:id="rId20"/>
    <p:sldId id="282" r:id="rId21"/>
    <p:sldId id="281" r:id="rId22"/>
    <p:sldId id="286" r:id="rId23"/>
    <p:sldId id="280" r:id="rId24"/>
    <p:sldId id="324" r:id="rId25"/>
    <p:sldId id="287" r:id="rId26"/>
    <p:sldId id="284" r:id="rId27"/>
    <p:sldId id="325" r:id="rId28"/>
    <p:sldId id="307" r:id="rId29"/>
    <p:sldId id="320" r:id="rId30"/>
    <p:sldId id="316" r:id="rId31"/>
    <p:sldId id="308" r:id="rId32"/>
    <p:sldId id="303" r:id="rId33"/>
    <p:sldId id="312" r:id="rId34"/>
    <p:sldId id="305" r:id="rId35"/>
    <p:sldId id="310" r:id="rId36"/>
    <p:sldId id="309" r:id="rId37"/>
    <p:sldId id="264" r:id="rId38"/>
    <p:sldId id="262" r:id="rId39"/>
    <p:sldId id="311" r:id="rId40"/>
    <p:sldId id="314" r:id="rId41"/>
    <p:sldId id="317" r:id="rId42"/>
    <p:sldId id="318" r:id="rId43"/>
    <p:sldId id="32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4E22-E98E-4F6B-977F-447F402EDE8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C7F4F-41CA-4B09-9309-82952A67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4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AA3D-838A-4524-93AE-BB6F4B6FC72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5297-9661-4111-AC4D-7C1869DF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36AF113-3F34-210D-2502-879178F225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0303404-3B59-969C-80A7-F59D61E92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6D44562-33A9-AEE3-AD0D-4E6FD0619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7BBDBC-1D3D-4BEB-B48B-B82CA2D01818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4A89909-D827-972C-FF8F-EC790AC274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E5E67E3-C8D9-72BA-7B8B-136778EFA9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611C232-A97B-733C-D332-F0CE39127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C9863B-831D-4AAA-B00D-DD70ED833E0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E088D763-7863-8D62-1F40-F82C43CB73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B83CDD3D-3963-54B1-3B47-DC058F9B6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AF351DB9-F1D9-483D-694B-51CF82B6F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C31F5F-0B04-4B4C-9941-881D37FA474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C73D9D-BEC1-4A36-A912-403F7B61D841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FB8604-3E91-4806-A5CC-428F0C480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7670-55F0-4C01-BDA5-393F3358D0D1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70A4-2E99-4A4B-A2AC-4D556C089130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75F1-C798-4463-ADA9-541C94461F29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DD13-DF4B-4719-A326-B4861EB71C66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DC53-4A94-4E7C-8BA7-C3E988DA2C17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12A-DA7D-4888-BF1A-FFA8B711273B}" type="datetime1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66FA-4CB5-42BA-9ECC-EDEC67A1D389}" type="datetime1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7B65-FBBA-46B4-B227-600DAFCC8EF0}" type="datetime1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5529-BE6B-4FAF-92A8-E67316B287FA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F48A-15DE-4D33-B881-E4E92245926D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459B6-5D04-429A-B7FB-48F7063307D2}" type="datetime1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B8604-3E91-4806-A5CC-428F0C480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3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B2eoQfOGBA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meteoritemarket.com/Iron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meteoritemarket.com/chon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meteoritemarket.com/achon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meteoritemarket.com/pal.htm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ield-playing-sport-game-33538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oto.wuestenigel.com/close-up-aquarium-fish-net-on-white-background-flip-2019/" TargetMode="Externa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2711505@N05/9328371477/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87B4-3067-CBE4-D1E5-B083BF28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45" y="524053"/>
            <a:ext cx="7772400" cy="18494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Life in the Shooting Gallery</a:t>
            </a:r>
            <a:br>
              <a:rPr lang="en-US" dirty="0"/>
            </a:br>
            <a:br>
              <a:rPr lang="en-US" dirty="0"/>
            </a:br>
            <a:r>
              <a:rPr lang="en-US" sz="4800" dirty="0">
                <a:latin typeface="Pristina" panose="03060402040406080204" pitchFamily="66" charset="0"/>
              </a:rPr>
              <a:t>Planet Earth in the Crosshairs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BDB2C-2A7E-CD0E-A049-5AB45F4F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6265864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n-US" sz="1600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  <p:sp>
        <p:nvSpPr>
          <p:cNvPr id="9220" name="Slide Number Placeholder 4">
            <a:extLst>
              <a:ext uri="{FF2B5EF4-FFF2-40B4-BE49-F238E27FC236}">
                <a16:creationId xmlns:a16="http://schemas.microsoft.com/office/drawing/2014/main" id="{79B29201-D9B5-F106-60DE-88096E9B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54BA19-0114-4BA8-85B9-008A6F6EE99E}" type="slidenum">
              <a:rPr lang="en-US" altLang="en-US">
                <a:solidFill>
                  <a:schemeClr val="tx2"/>
                </a:solidFill>
                <a:latin typeface="Corbel" panose="020B0503020204020204" pitchFamily="34" charset="0"/>
              </a:rPr>
              <a:pPr/>
              <a:t>1</a:t>
            </a:fld>
            <a:endParaRPr lang="en-US" altLang="en-US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9221" name="Content Placeholder 7">
            <a:extLst>
              <a:ext uri="{FF2B5EF4-FFF2-40B4-BE49-F238E27FC236}">
                <a16:creationId xmlns:a16="http://schemas.microsoft.com/office/drawing/2014/main" id="{204247CE-24A5-B4E9-564B-4A4D74EAD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2357" y="2798057"/>
            <a:ext cx="4295775" cy="31337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5F82F-041A-C84B-F6C7-8D9C2C369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263" y="1350964"/>
            <a:ext cx="10101262" cy="48212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3200" dirty="0"/>
              <a:t>Dust  to  sand-sized meteoroids arrive </a:t>
            </a:r>
            <a:r>
              <a:rPr lang="en-US" sz="3200" i="1" dirty="0"/>
              <a:t>unseen</a:t>
            </a:r>
            <a:r>
              <a:rPr lang="en-US" sz="3200" dirty="0"/>
              <a:t>.</a:t>
            </a:r>
          </a:p>
          <a:p>
            <a:pPr eaLnBrk="1" hangingPunct="1">
              <a:buFont typeface="Wingdings" panose="05000000000000000000" pitchFamily="2" charset="2"/>
              <a:buChar char="à"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	   The average one is scarcely a quarter of</a:t>
            </a:r>
          </a:p>
          <a:p>
            <a:pPr eaLnBrk="1" hangingPunct="1">
              <a:defRPr/>
            </a:pPr>
            <a:r>
              <a:rPr lang="en-US" dirty="0"/>
              <a:t>	    the width of a human hair.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		</a:t>
            </a:r>
            <a:r>
              <a:rPr lang="en-US" sz="3200" dirty="0">
                <a:solidFill>
                  <a:srgbClr val="FFFF00"/>
                </a:solidFill>
              </a:rPr>
              <a:t>Fortunately,</a:t>
            </a:r>
          </a:p>
          <a:p>
            <a:pPr eaLnBrk="1" hangingPunct="1">
              <a:defRPr/>
            </a:pPr>
            <a:r>
              <a:rPr lang="en-US" dirty="0"/>
              <a:t> 	  </a:t>
            </a:r>
            <a:r>
              <a:rPr lang="en-US" sz="3200" dirty="0"/>
              <a:t>that’s most of them!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6DF9D1-B104-545C-3B5C-1A64C717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Surprise Delivery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3EEC3FA8-D639-0F42-865D-0D2C964007EF}"/>
              </a:ext>
            </a:extLst>
          </p:cNvPr>
          <p:cNvSpPr/>
          <p:nvPr/>
        </p:nvSpPr>
        <p:spPr>
          <a:xfrm>
            <a:off x="9296400" y="2286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2" descr="C:\Users\Owner\AppData\Local\Microsoft\Windows\Temporary Internet Files\Content.IE5\927OWL2T\1024px-MicroB_13.svg[1].png">
            <a:extLst>
              <a:ext uri="{FF2B5EF4-FFF2-40B4-BE49-F238E27FC236}">
                <a16:creationId xmlns:a16="http://schemas.microsoft.com/office/drawing/2014/main" id="{8DF854F5-9518-F88F-02AA-6F6DB8BD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2187">
            <a:off x="306407" y="3288772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space-dust-2.JPG">
            <a:extLst>
              <a:ext uri="{FF2B5EF4-FFF2-40B4-BE49-F238E27FC236}">
                <a16:creationId xmlns:a16="http://schemas.microsoft.com/office/drawing/2014/main" id="{4126C7B7-DD2B-1B69-997F-8D0742898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6" y="3308351"/>
            <a:ext cx="32051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Slide Number Placeholder 6">
            <a:extLst>
              <a:ext uri="{FF2B5EF4-FFF2-40B4-BE49-F238E27FC236}">
                <a16:creationId xmlns:a16="http://schemas.microsoft.com/office/drawing/2014/main" id="{ECF19121-2371-EBB9-2B95-6B542EAB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C791D5-B9E0-4027-9812-A7FF86E61A12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91978-29F1-438D-DFD6-B8A61010F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6582" y="6127750"/>
            <a:ext cx="3254355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5B1C9-1F9E-3952-DF73-FD7768844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0" y="1350964"/>
            <a:ext cx="8877300" cy="48212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/>
              <a:t>The smallest meteoroids are so light they slow down easily.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They:</a:t>
            </a:r>
          </a:p>
          <a:p>
            <a:pPr eaLnBrk="1" hangingPunct="1">
              <a:defRPr/>
            </a:pPr>
            <a:r>
              <a:rPr lang="en-US" dirty="0"/>
              <a:t>       Don't meet intense friction</a:t>
            </a:r>
          </a:p>
          <a:p>
            <a:pPr eaLnBrk="1" hangingPunct="1">
              <a:defRPr/>
            </a:pPr>
            <a:r>
              <a:rPr lang="en-US" dirty="0"/>
              <a:t>       Don’t get vaporized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Most meteorites turn into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3600" b="1" dirty="0">
                <a:solidFill>
                  <a:srgbClr val="00B0F0"/>
                </a:solidFill>
              </a:rPr>
              <a:t>     Fluffy Dust   </a:t>
            </a:r>
            <a:r>
              <a:rPr lang="en-US" sz="3600" b="1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endParaRPr lang="en-US" sz="3600" b="1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F9E96-F020-2860-971B-375FDA0A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Surprise Delivery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23A5A394-06F5-E3FB-9A3A-440865DFAEFE}"/>
              </a:ext>
            </a:extLst>
          </p:cNvPr>
          <p:cNvSpPr/>
          <p:nvPr/>
        </p:nvSpPr>
        <p:spPr>
          <a:xfrm>
            <a:off x="9296400" y="2286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9" name="Picture 4" descr="space dust.jpg">
            <a:extLst>
              <a:ext uri="{FF2B5EF4-FFF2-40B4-BE49-F238E27FC236}">
                <a16:creationId xmlns:a16="http://schemas.microsoft.com/office/drawing/2014/main" id="{419F69D9-A86A-18E2-0129-C8C705780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787648"/>
            <a:ext cx="354647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50D3A614-C604-E7BB-46AD-3D279266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52DD83-47D6-43EA-B5CB-A18CB527D090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667190-92BB-3F04-B8CB-45251B08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12" y="6283326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AD0EE-FFC5-BE8E-99A6-C7BE0864E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0438" y="1350964"/>
            <a:ext cx="8132762" cy="4821237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dirty="0"/>
              <a:t>The meteoroid dust drifts down through the atmosphere at 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sz="3600" dirty="0">
                <a:solidFill>
                  <a:srgbClr val="FFFF00"/>
                </a:solidFill>
              </a:rPr>
              <a:t>1 inch per second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dirty="0"/>
              <a:t>50 miles = 3, 168,000 inches     525,600 seconds/ year</a:t>
            </a:r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So…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6CC247-2377-AA1A-96BF-21F8AD9D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Surprise Delivery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3153EA50-9385-B52A-18D7-A03356000B20}"/>
              </a:ext>
            </a:extLst>
          </p:cNvPr>
          <p:cNvSpPr/>
          <p:nvPr/>
        </p:nvSpPr>
        <p:spPr>
          <a:xfrm>
            <a:off x="9296400" y="228600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2385DC97-3B36-A7BA-B668-9142C027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0167A1-C5E9-43A5-A9E2-44492726FB14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921C1-5B8F-5E11-331F-5908E047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1575" y="5980111"/>
            <a:ext cx="314325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687F5-56CD-D90E-A3F1-D3E5365D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19" y="1371599"/>
            <a:ext cx="8132762" cy="4973637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sz="2800" dirty="0"/>
              <a:t>Most meteoroids…</a:t>
            </a:r>
          </a:p>
          <a:p>
            <a:pPr eaLnBrk="1" hangingPunct="1">
              <a:buFont typeface="Wingdings" panose="05000000000000000000" pitchFamily="2" charset="2"/>
              <a:buChar char="à"/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…finally drift to the ground</a:t>
            </a:r>
          </a:p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</a:rPr>
              <a:t>6 years </a:t>
            </a:r>
            <a:r>
              <a:rPr lang="en-US" sz="3200" b="1" dirty="0">
                <a:solidFill>
                  <a:srgbClr val="FFFF00"/>
                </a:solidFill>
              </a:rPr>
              <a:t>after they hit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Earth’s atmosphere.</a:t>
            </a:r>
          </a:p>
          <a:p>
            <a:pPr algn="ctr" eaLnBrk="1" hangingPunct="1">
              <a:defRPr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7DBAB6-102F-11A0-7E85-3EA1766C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4" y="754856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Surprise Delivery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6565D49B-60B7-0744-AF4A-C88AF38BA501}"/>
              </a:ext>
            </a:extLst>
          </p:cNvPr>
          <p:cNvSpPr/>
          <p:nvPr/>
        </p:nvSpPr>
        <p:spPr>
          <a:xfrm>
            <a:off x="9825038" y="75485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E0C1B19E-5AEF-E145-0771-596EDAF4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368801-FA71-4EC9-8940-9E25B831D63B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7C989-2339-7F4B-2B70-B284DBC3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276207-E006-B418-F8BF-0F92ABFFF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825" y="1281114"/>
            <a:ext cx="7751762" cy="4745037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sz="2800" dirty="0"/>
              <a:t>     They land, they are just NEVER SEEN.</a:t>
            </a:r>
          </a:p>
          <a:p>
            <a:pPr eaLnBrk="1" hangingPunct="1">
              <a:defRPr/>
            </a:pPr>
            <a:endParaRPr lang="en-US" sz="8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16E3D8-19F5-2581-F707-6192634D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25" y="574677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Missing in Action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ECEDD4C0-DF47-B2E8-E21F-27228987E205}"/>
              </a:ext>
            </a:extLst>
          </p:cNvPr>
          <p:cNvSpPr/>
          <p:nvPr/>
        </p:nvSpPr>
        <p:spPr>
          <a:xfrm>
            <a:off x="9596438" y="823914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1" name="Picture 6" descr="grains-of-sand.jpg">
            <a:extLst>
              <a:ext uri="{FF2B5EF4-FFF2-40B4-BE49-F238E27FC236}">
                <a16:creationId xmlns:a16="http://schemas.microsoft.com/office/drawing/2014/main" id="{367128ED-FDF9-B23B-F2CA-20644306F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90" y="2490429"/>
            <a:ext cx="5109369" cy="344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6">
            <a:extLst>
              <a:ext uri="{FF2B5EF4-FFF2-40B4-BE49-F238E27FC236}">
                <a16:creationId xmlns:a16="http://schemas.microsoft.com/office/drawing/2014/main" id="{73C6A3D5-3E67-0062-5270-D55F272D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C7C720-B0E7-42F8-8AD3-4223BC58B955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08A9A-A194-59D8-CAB7-BC4453DF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72500" y="5965823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39CC9-E6E2-0148-98E8-D4A9204ED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794" y="1196973"/>
            <a:ext cx="7751762" cy="4745037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>
                <a:sym typeface="Wingdings" pitchFamily="2" charset="2"/>
              </a:rPr>
              <a:t>  </a:t>
            </a:r>
            <a:r>
              <a:rPr lang="en-US" b="1" dirty="0"/>
              <a:t>Type 2. </a:t>
            </a:r>
            <a:r>
              <a:rPr lang="en-US" dirty="0"/>
              <a:t>Sand grain to marble size… burn up as bright, beautiful </a:t>
            </a:r>
            <a:r>
              <a:rPr lang="en-US" sz="3200" i="1" dirty="0">
                <a:solidFill>
                  <a:srgbClr val="FFFF00"/>
                </a:solidFill>
              </a:rPr>
              <a:t>“shooting stars” </a:t>
            </a:r>
          </a:p>
          <a:p>
            <a:pPr eaLnBrk="1" hangingPunct="1">
              <a:defRPr/>
            </a:pPr>
            <a:endParaRPr lang="en-US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57E2A-C5BA-A95B-9CB3-AFE53433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7" y="521495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Missing in Action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ABB31D01-9D34-34A7-0D09-04162045E348}"/>
              </a:ext>
            </a:extLst>
          </p:cNvPr>
          <p:cNvSpPr/>
          <p:nvPr/>
        </p:nvSpPr>
        <p:spPr>
          <a:xfrm>
            <a:off x="9715500" y="63341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5" name="Picture 4" descr="meteor1sm.jpg">
            <a:extLst>
              <a:ext uri="{FF2B5EF4-FFF2-40B4-BE49-F238E27FC236}">
                <a16:creationId xmlns:a16="http://schemas.microsoft.com/office/drawing/2014/main" id="{EEEF59A8-6FEC-6ED3-8F1C-7C7B4B14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2" y="2722746"/>
            <a:ext cx="6232525" cy="33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Slide Number Placeholder 6">
            <a:extLst>
              <a:ext uri="{FF2B5EF4-FFF2-40B4-BE49-F238E27FC236}">
                <a16:creationId xmlns:a16="http://schemas.microsoft.com/office/drawing/2014/main" id="{16CD0EAA-2678-D3B3-7950-35A94B5B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934A98-DFBB-448F-8A4B-03D12AD7D065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489C2-0926-DB82-EAA6-4872062D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34400" y="5971380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31A230-8533-AE67-F032-2BF9ACC36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319" y="1371600"/>
            <a:ext cx="7751762" cy="4745037"/>
          </a:xfrm>
        </p:spPr>
        <p:txBody>
          <a:bodyPr/>
          <a:lstStyle/>
          <a:p>
            <a:pPr eaLnBrk="1" hangingPunct="1">
              <a:defRPr/>
            </a:pPr>
            <a:endParaRPr lang="en-US" sz="800" dirty="0"/>
          </a:p>
          <a:p>
            <a:pPr marL="397764" indent="-342900">
              <a:buFont typeface="Wingdings" panose="05000000000000000000" pitchFamily="2" charset="2"/>
              <a:buChar char="à"/>
              <a:defRPr/>
            </a:pPr>
            <a:r>
              <a:rPr lang="en-US" b="1" dirty="0"/>
              <a:t>Type 3. </a:t>
            </a:r>
            <a:r>
              <a:rPr lang="en-US" dirty="0"/>
              <a:t>Marbles to Asteroid size… Seen as meteors </a:t>
            </a:r>
          </a:p>
          <a:p>
            <a:pPr marL="54864">
              <a:defRPr/>
            </a:pPr>
            <a:r>
              <a:rPr lang="en-US" dirty="0"/>
              <a:t>	       			</a:t>
            </a:r>
          </a:p>
          <a:p>
            <a:pPr marL="54864">
              <a:defRPr/>
            </a:pPr>
            <a:r>
              <a:rPr lang="en-US" dirty="0"/>
              <a:t>	   But mos</a:t>
            </a:r>
            <a:r>
              <a:rPr lang="en-US" sz="2800" dirty="0"/>
              <a:t>t of it WILL hit the ground.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20B1E7-EA6A-BA6B-690A-AA61FA2E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28" y="508794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The Real Bullets!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8F7935A2-76AE-85EB-6B26-4A256E790B58}"/>
              </a:ext>
            </a:extLst>
          </p:cNvPr>
          <p:cNvSpPr/>
          <p:nvPr/>
        </p:nvSpPr>
        <p:spPr>
          <a:xfrm>
            <a:off x="9296400" y="22860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4" descr="Arizona Crater.jpg">
            <a:extLst>
              <a:ext uri="{FF2B5EF4-FFF2-40B4-BE49-F238E27FC236}">
                <a16:creationId xmlns:a16="http://schemas.microsoft.com/office/drawing/2014/main" id="{FF855A19-61AC-6C43-6F60-A5D42EE9D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9" y="3017837"/>
            <a:ext cx="371475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Meteor flash.jpg">
            <a:extLst>
              <a:ext uri="{FF2B5EF4-FFF2-40B4-BE49-F238E27FC236}">
                <a16:creationId xmlns:a16="http://schemas.microsoft.com/office/drawing/2014/main" id="{1D1B0F28-6FA2-9475-107A-7EC1A0AAA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4071937"/>
            <a:ext cx="4481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Slide Number Placeholder 6">
            <a:extLst>
              <a:ext uri="{FF2B5EF4-FFF2-40B4-BE49-F238E27FC236}">
                <a16:creationId xmlns:a16="http://schemas.microsoft.com/office/drawing/2014/main" id="{D4956C2F-70F8-D547-10B3-761B44E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CB1502-BFF2-40E0-9849-9D39A70C07FC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B2B56-7554-4E85-4136-25A85166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48714" y="6072187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steroid belt - Wikipedia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9164" cy="682506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528" y="152401"/>
            <a:ext cx="6844146" cy="127461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gency FB" panose="020B0503020202020204" pitchFamily="34" charset="0"/>
              </a:rPr>
              <a:t>Meet the bullets</a:t>
            </a:r>
          </a:p>
        </p:txBody>
      </p:sp>
      <p:pic>
        <p:nvPicPr>
          <p:cNvPr id="9" name="JB2eoQfOGBA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37515" y="3534208"/>
            <a:ext cx="5908963" cy="332379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 descr="Moon of Mars. | Page 1 of 4. Phobos, the larger of the two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42" y="-74141"/>
            <a:ext cx="4987636" cy="3830132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11" name="Rectangle 10"/>
          <p:cNvSpPr/>
          <p:nvPr/>
        </p:nvSpPr>
        <p:spPr>
          <a:xfrm>
            <a:off x="9074727" y="-44730"/>
            <a:ext cx="29648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Asteroids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29055" y="2759367"/>
            <a:ext cx="22721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Meteors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7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E210FB-22BC-2744-2B86-EE4B402E0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4637" y="1336675"/>
            <a:ext cx="7751763" cy="5202237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sz="800" b="1" dirty="0"/>
          </a:p>
          <a:p>
            <a:pPr algn="ctr" eaLnBrk="1" hangingPunct="1">
              <a:defRPr/>
            </a:pPr>
            <a:endParaRPr lang="en-US" sz="800" b="1" dirty="0"/>
          </a:p>
          <a:p>
            <a:pPr algn="ctr" eaLnBrk="1" hangingPunct="1">
              <a:defRPr/>
            </a:pPr>
            <a:endParaRPr lang="en-US" sz="800" b="1" dirty="0"/>
          </a:p>
          <a:p>
            <a:pPr algn="ctr" eaLnBrk="1" hangingPunct="1">
              <a:defRPr/>
            </a:pPr>
            <a:endParaRPr lang="en-US" sz="800" b="1" dirty="0"/>
          </a:p>
          <a:p>
            <a:pPr eaLnBrk="1" hangingPunct="1">
              <a:defRPr/>
            </a:pPr>
            <a:r>
              <a:rPr lang="en-US" sz="2800" b="1" dirty="0"/>
              <a:t>Type 1.  Drifting dust – the most common kind.</a:t>
            </a:r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/>
              <a:t>Type 2.  Streaks of fire, a little smoke…and gone.</a:t>
            </a:r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/>
              <a:t>Type 3.  The only real bullets.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35BE65-DDB7-9B29-7145-D1780F88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319212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The Shooting Gallery:</a:t>
            </a:r>
            <a:br>
              <a:rPr lang="en-US" dirty="0"/>
            </a:br>
            <a:r>
              <a:rPr lang="en-US" dirty="0"/>
              <a:t>Mostly blanks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BF1F8B9E-E8E7-B985-1824-786413891ABE}"/>
              </a:ext>
            </a:extLst>
          </p:cNvPr>
          <p:cNvSpPr/>
          <p:nvPr/>
        </p:nvSpPr>
        <p:spPr>
          <a:xfrm>
            <a:off x="9296400" y="22860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690125B9-AE44-DD08-FF13-9A6B0D5C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41E999-A834-4CA9-B125-9322547D4B70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3C6F09-3428-707A-A8FF-18A516EE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2987" y="5980112"/>
            <a:ext cx="3095625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0F847-FEBC-FB59-23D7-4094DA24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1490663"/>
            <a:ext cx="79248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hlinkClick r:id="rId2"/>
              </a:rPr>
              <a:t>1. Iron Meteorites</a:t>
            </a:r>
            <a:r>
              <a:rPr lang="en-US" dirty="0"/>
              <a:t>  Only about 6  percent of all meteorites are made of iron &amp; nickel.</a:t>
            </a:r>
            <a:br>
              <a:rPr lang="en-US" dirty="0"/>
            </a:b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A9E85-7458-1D86-6CE7-DD18D8A2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2" y="476250"/>
            <a:ext cx="8156575" cy="7826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5 Kinds of Space Rubble  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832BA152-D711-8BF8-9C07-C0F9727F5FCC}"/>
              </a:ext>
            </a:extLst>
          </p:cNvPr>
          <p:cNvSpPr/>
          <p:nvPr/>
        </p:nvSpPr>
        <p:spPr>
          <a:xfrm>
            <a:off x="9296400" y="304800"/>
            <a:ext cx="914400" cy="9144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7" name="Picture 4" descr="Iron Meteorite.jpg">
            <a:extLst>
              <a:ext uri="{FF2B5EF4-FFF2-40B4-BE49-F238E27FC236}">
                <a16:creationId xmlns:a16="http://schemas.microsoft.com/office/drawing/2014/main" id="{D0739163-E529-9E83-2EAF-CC06042CB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7" y="2460624"/>
            <a:ext cx="4151313" cy="2925763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Widmanstatten.jpg">
            <a:extLst>
              <a:ext uri="{FF2B5EF4-FFF2-40B4-BE49-F238E27FC236}">
                <a16:creationId xmlns:a16="http://schemas.microsoft.com/office/drawing/2014/main" id="{FC014776-95B1-E92C-E6CE-6DCA5D79B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9" y="3429000"/>
            <a:ext cx="4287838" cy="2743200"/>
          </a:xfrm>
          <a:prstGeom prst="rect">
            <a:avLst/>
          </a:prstGeom>
          <a:noFill/>
          <a:ln>
            <a:noFill/>
          </a:ln>
          <a:effectLst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Slide Number Placeholder 6">
            <a:extLst>
              <a:ext uri="{FF2B5EF4-FFF2-40B4-BE49-F238E27FC236}">
                <a16:creationId xmlns:a16="http://schemas.microsoft.com/office/drawing/2014/main" id="{66370E88-B9CD-06F0-51C2-9617F4F1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2DEC83-496E-46DB-8502-80FAC079F38F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57108C-44C6-6CF9-17DF-2E5DF1F9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E231-D88D-B25F-AE9E-2A69779A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 Shooting at ourselves?</a:t>
            </a:r>
            <a:br>
              <a:rPr lang="en-US" dirty="0"/>
            </a:br>
            <a:r>
              <a:rPr lang="en-US" dirty="0"/>
              <a:t>  </a:t>
            </a:r>
            <a:r>
              <a:rPr lang="en-US" sz="3000" dirty="0"/>
              <a:t>What goes up must…</a:t>
            </a:r>
            <a:endParaRPr lang="en-US" dirty="0"/>
          </a:p>
        </p:txBody>
      </p:sp>
      <p:pic>
        <p:nvPicPr>
          <p:cNvPr id="11267" name="Content Placeholder 5">
            <a:extLst>
              <a:ext uri="{FF2B5EF4-FFF2-40B4-BE49-F238E27FC236}">
                <a16:creationId xmlns:a16="http://schemas.microsoft.com/office/drawing/2014/main" id="{FB31E8D5-E23E-C9F0-6DFD-AD19A01C5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993" y="2110204"/>
            <a:ext cx="4209697" cy="336840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81FB6-936B-3007-2CC1-19AEBFEA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686" y="5354434"/>
            <a:ext cx="5367867" cy="1044575"/>
          </a:xfrm>
        </p:spPr>
        <p:txBody>
          <a:bodyPr/>
          <a:lstStyle/>
          <a:p>
            <a:pPr algn="l">
              <a:defRPr/>
            </a:pPr>
            <a:r>
              <a:rPr lang="en-US" sz="2800" dirty="0"/>
              <a:t>5000 launches since 1957</a:t>
            </a:r>
          </a:p>
          <a:p>
            <a:pPr algn="l">
              <a:defRPr/>
            </a:pPr>
            <a:endParaRPr lang="en-US" sz="2800" dirty="0"/>
          </a:p>
          <a:p>
            <a:pPr algn="l">
              <a:defRPr/>
            </a:pPr>
            <a:r>
              <a:rPr lang="en-US" sz="2800" dirty="0"/>
              <a:t>30,000 pieces if space junk</a:t>
            </a:r>
          </a:p>
          <a:p>
            <a:pPr algn="l">
              <a:defRPr/>
            </a:pPr>
            <a:r>
              <a:rPr lang="en-US" sz="2800" dirty="0"/>
              <a:t> </a:t>
            </a:r>
            <a:r>
              <a:rPr lang="en-US" sz="1200" i="1" dirty="0">
                <a:latin typeface="Times New Roman" panose="02020603050405020304" pitchFamily="18" charset="0"/>
              </a:rPr>
              <a:t>The Martz/Kohl Observatory Frewsburg, New York</a:t>
            </a:r>
          </a:p>
          <a:p>
            <a:pPr algn="l">
              <a:defRPr/>
            </a:pPr>
            <a:endParaRPr lang="en-US" sz="2800" dirty="0"/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E2AC942C-7554-B63B-10F1-B8FD52E1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1C8F4A-6A79-4FAF-9B33-1ADC4D14C129}" type="slidenum">
              <a:rPr lang="en-US" altLang="en-US">
                <a:solidFill>
                  <a:schemeClr val="tx2"/>
                </a:solidFill>
                <a:latin typeface="Corbel" panose="020B0503020204020204" pitchFamily="34" charset="0"/>
              </a:rPr>
              <a:pPr/>
              <a:t>2</a:t>
            </a:fld>
            <a:endParaRPr lang="en-US" altLang="en-US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4270DAE4-5254-469F-01E6-10C2ABA1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98" y="3586162"/>
            <a:ext cx="36925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2E6F9476-5FC3-E6D6-5BD2-654F326AC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45" y="856544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BAB4CD-6F3D-876B-944C-F84CFA18A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62137"/>
            <a:ext cx="7924800" cy="518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>
                <a:hlinkClick r:id="rId2"/>
              </a:rPr>
              <a:t>2. Chondrites</a:t>
            </a:r>
            <a:r>
              <a:rPr lang="en-US" dirty="0"/>
              <a:t>  Stony meteorites make up 86 % of those  seen to fall. They are hard to find, looking much like ordinary stones. Many contain organic chemicals.                      .</a:t>
            </a:r>
            <a:endParaRPr lang="en-US" sz="800" dirty="0"/>
          </a:p>
          <a:p>
            <a:pPr eaLnBrk="1" hangingPunct="1">
              <a:defRPr/>
            </a:pPr>
            <a:endParaRPr lang="en-US" sz="12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838A7E-F9B9-ABE1-3006-AAABC282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8" y="772320"/>
            <a:ext cx="8945563" cy="7762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 A Smörgåsbord of Rubble  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BAF1DF79-43B6-F3A7-7ED6-7EAD7F040782}"/>
              </a:ext>
            </a:extLst>
          </p:cNvPr>
          <p:cNvSpPr/>
          <p:nvPr/>
        </p:nvSpPr>
        <p:spPr>
          <a:xfrm>
            <a:off x="10058400" y="385762"/>
            <a:ext cx="914400" cy="9144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1" name="Picture 4" descr="Chondrite.jpg">
            <a:extLst>
              <a:ext uri="{FF2B5EF4-FFF2-40B4-BE49-F238E27FC236}">
                <a16:creationId xmlns:a16="http://schemas.microsoft.com/office/drawing/2014/main" id="{96EAAC2A-6D1C-3D55-1E85-727FCEBDA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" y="3159917"/>
            <a:ext cx="390683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Allende chondrite.jpg">
            <a:extLst>
              <a:ext uri="{FF2B5EF4-FFF2-40B4-BE49-F238E27FC236}">
                <a16:creationId xmlns:a16="http://schemas.microsoft.com/office/drawing/2014/main" id="{A8AD1EE4-CD76-51FE-1769-120CA120C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08" y="3106341"/>
            <a:ext cx="3109313" cy="292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Slide Number Placeholder 6">
            <a:extLst>
              <a:ext uri="{FF2B5EF4-FFF2-40B4-BE49-F238E27FC236}">
                <a16:creationId xmlns:a16="http://schemas.microsoft.com/office/drawing/2014/main" id="{A3490C11-2A0B-2137-1368-B25A45A3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3933E1-0F18-46EC-939A-DFD2CEE25E4B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C1D3C-DF05-5774-0C79-DEFD9A68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7450" y="6168627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65517-0079-AF3D-CA7B-82DF8E702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3987" y="1600994"/>
            <a:ext cx="7924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hlinkClick r:id="rId2"/>
              </a:rPr>
              <a:t>3. </a:t>
            </a:r>
            <a:r>
              <a:rPr lang="en-US" b="1" u="sng" dirty="0" err="1">
                <a:hlinkClick r:id="rId2"/>
              </a:rPr>
              <a:t>Achondrites</a:t>
            </a:r>
            <a:r>
              <a:rPr lang="en-US" dirty="0"/>
              <a:t> These are extremely rare. They come from the crusts of asteroids (60% of them from asteroid 4 </a:t>
            </a:r>
            <a:r>
              <a:rPr lang="en-US" dirty="0" err="1"/>
              <a:t>Vesta</a:t>
            </a:r>
            <a:r>
              <a:rPr lang="en-US" dirty="0"/>
              <a:t>), the Moon, Mars and other planets.</a:t>
            </a:r>
          </a:p>
          <a:p>
            <a:pPr eaLnBrk="1" hangingPunct="1">
              <a:defRPr/>
            </a:pPr>
            <a:br>
              <a:rPr lang="en-US" dirty="0"/>
            </a:br>
            <a:endParaRPr lang="en-US" sz="8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5798F-F4B3-A849-FD43-BBB512D7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512764"/>
            <a:ext cx="9329739" cy="7762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 A </a:t>
            </a:r>
            <a:r>
              <a:rPr lang="en-US" dirty="0" err="1"/>
              <a:t>Smörgåsbord</a:t>
            </a:r>
            <a:r>
              <a:rPr lang="en-US" dirty="0"/>
              <a:t> of Rubble  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8A4EB883-7A83-D8D1-1D89-501BE67C0F6A}"/>
              </a:ext>
            </a:extLst>
          </p:cNvPr>
          <p:cNvSpPr/>
          <p:nvPr/>
        </p:nvSpPr>
        <p:spPr>
          <a:xfrm>
            <a:off x="9929814" y="350838"/>
            <a:ext cx="914400" cy="9144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25" name="Picture 5" descr="Howardite Achondrite.jpg">
            <a:extLst>
              <a:ext uri="{FF2B5EF4-FFF2-40B4-BE49-F238E27FC236}">
                <a16:creationId xmlns:a16="http://schemas.microsoft.com/office/drawing/2014/main" id="{4AEFAF70-CA33-8B87-85B0-AE1A240EA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3002756"/>
            <a:ext cx="3810000" cy="299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Vesta.jpg">
            <a:extLst>
              <a:ext uri="{FF2B5EF4-FFF2-40B4-BE49-F238E27FC236}">
                <a16:creationId xmlns:a16="http://schemas.microsoft.com/office/drawing/2014/main" id="{C5C28D2C-7D2D-7F68-B8EA-61AF6C575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2" y="2990622"/>
            <a:ext cx="4265612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Slide Number Placeholder 6">
            <a:extLst>
              <a:ext uri="{FF2B5EF4-FFF2-40B4-BE49-F238E27FC236}">
                <a16:creationId xmlns:a16="http://schemas.microsoft.com/office/drawing/2014/main" id="{64FF9E92-231B-F7E6-4C66-31FF2AE8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13281F-E76B-419C-9AF1-0F4DE8A29998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46F51-E92C-1443-375F-A54317FC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8404" y="5996327"/>
            <a:ext cx="314325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799996-AD6E-3BA3-6130-6F5F1C27F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636" y="1295399"/>
            <a:ext cx="8132762" cy="5248276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800" b="1" dirty="0"/>
              <a:t>Primarily </a:t>
            </a:r>
            <a:r>
              <a:rPr lang="en-US" sz="2800" b="1" dirty="0" err="1"/>
              <a:t>Achondrites</a:t>
            </a:r>
            <a:endParaRPr lang="en-US" sz="2800" b="1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/>
              <a:t>Mars:  </a:t>
            </a:r>
            <a:r>
              <a:rPr lang="en-US" dirty="0"/>
              <a:t>132	</a:t>
            </a:r>
          </a:p>
          <a:p>
            <a:pPr eaLnBrk="1" hangingPunct="1">
              <a:defRPr/>
            </a:pPr>
            <a:r>
              <a:rPr lang="en-US" dirty="0"/>
              <a:t>					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/>
              <a:t>Moon :  </a:t>
            </a:r>
            <a:r>
              <a:rPr lang="en-US" dirty="0"/>
              <a:t>258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E54D1C-208A-0C72-4A85-77EF0C7A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1073150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Verified from Mars and the Moon</a:t>
            </a:r>
          </a:p>
        </p:txBody>
      </p:sp>
      <p:pic>
        <p:nvPicPr>
          <p:cNvPr id="31748" name="Picture 3" descr="Mars.jpg">
            <a:extLst>
              <a:ext uri="{FF2B5EF4-FFF2-40B4-BE49-F238E27FC236}">
                <a16:creationId xmlns:a16="http://schemas.microsoft.com/office/drawing/2014/main" id="{E262DF85-FD0E-7693-3D77-16AC32E2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2" y="2320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Moon.jpg">
            <a:extLst>
              <a:ext uri="{FF2B5EF4-FFF2-40B4-BE49-F238E27FC236}">
                <a16:creationId xmlns:a16="http://schemas.microsoft.com/office/drawing/2014/main" id="{ABAB9FAF-B963-5C6F-F150-9A347078F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12" y="4141787"/>
            <a:ext cx="187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Martian-7B.jpg">
            <a:extLst>
              <a:ext uri="{FF2B5EF4-FFF2-40B4-BE49-F238E27FC236}">
                <a16:creationId xmlns:a16="http://schemas.microsoft.com/office/drawing/2014/main" id="{3CD2894E-021D-8EE7-68C8-5A3FABB76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4393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Mars - Bio.jpg">
            <a:extLst>
              <a:ext uri="{FF2B5EF4-FFF2-40B4-BE49-F238E27FC236}">
                <a16:creationId xmlns:a16="http://schemas.microsoft.com/office/drawing/2014/main" id="{F458A0F8-1C29-7CD2-5D60-0EC6D093C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3" y="2844797"/>
            <a:ext cx="19780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 descr="Antarctic Moon Meteorite.jpg">
            <a:extLst>
              <a:ext uri="{FF2B5EF4-FFF2-40B4-BE49-F238E27FC236}">
                <a16:creationId xmlns:a16="http://schemas.microsoft.com/office/drawing/2014/main" id="{58911FB9-F92D-00BC-F1B8-414FA371E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3594100"/>
            <a:ext cx="19446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8" descr="Moon Meteorite.jpg">
            <a:extLst>
              <a:ext uri="{FF2B5EF4-FFF2-40B4-BE49-F238E27FC236}">
                <a16:creationId xmlns:a16="http://schemas.microsoft.com/office/drawing/2014/main" id="{36B09DC4-75FD-7335-E009-5299852705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2" y="4204491"/>
            <a:ext cx="20812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>
            <a:extLst>
              <a:ext uri="{FF2B5EF4-FFF2-40B4-BE49-F238E27FC236}">
                <a16:creationId xmlns:a16="http://schemas.microsoft.com/office/drawing/2014/main" id="{21296D6C-E55E-FD11-B70B-C1376E975E37}"/>
              </a:ext>
            </a:extLst>
          </p:cNvPr>
          <p:cNvSpPr/>
          <p:nvPr/>
        </p:nvSpPr>
        <p:spPr>
          <a:xfrm>
            <a:off x="10144130" y="667543"/>
            <a:ext cx="914400" cy="9144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5" name="Slide Number Placeholder 10">
            <a:extLst>
              <a:ext uri="{FF2B5EF4-FFF2-40B4-BE49-F238E27FC236}">
                <a16:creationId xmlns:a16="http://schemas.microsoft.com/office/drawing/2014/main" id="{211CB75F-B0EB-5BD8-8662-7F14160F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E3E380-6304-4023-862F-B9B818F981B6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4B77392-A4B9-9EE0-25C4-81232527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401" y="6269037"/>
            <a:ext cx="3276599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B5492-46B9-511F-5BC5-E54F3B86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62" y="1450976"/>
            <a:ext cx="7924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hlinkClick r:id="rId2"/>
              </a:rPr>
              <a:t>4. Stony-Iron Meteorites</a:t>
            </a:r>
            <a:r>
              <a:rPr lang="en-US" dirty="0"/>
              <a:t> are both rare (1 - 2 percent of falls) and beautiful, including the </a:t>
            </a:r>
            <a:r>
              <a:rPr lang="en-US" dirty="0" err="1"/>
              <a:t>Pallasites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C5455-B990-6B4A-4223-C79FF8AB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512764"/>
            <a:ext cx="9786939" cy="7762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 A </a:t>
            </a:r>
            <a:r>
              <a:rPr lang="en-US" dirty="0" err="1"/>
              <a:t>Smörgåsbord</a:t>
            </a:r>
            <a:r>
              <a:rPr lang="en-US" dirty="0"/>
              <a:t> of Rubble  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7BE751B3-401F-AC82-06B1-42DEF4E3F6D7}"/>
              </a:ext>
            </a:extLst>
          </p:cNvPr>
          <p:cNvSpPr/>
          <p:nvPr/>
        </p:nvSpPr>
        <p:spPr>
          <a:xfrm>
            <a:off x="10134600" y="530226"/>
            <a:ext cx="914400" cy="9144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7" name="Picture 4" descr="Pallasite 2.jpg">
            <a:extLst>
              <a:ext uri="{FF2B5EF4-FFF2-40B4-BE49-F238E27FC236}">
                <a16:creationId xmlns:a16="http://schemas.microsoft.com/office/drawing/2014/main" id="{1A1ACD85-53BC-A845-85AC-37D47F177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466976"/>
            <a:ext cx="445611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Slide Number Placeholder 5">
            <a:extLst>
              <a:ext uri="{FF2B5EF4-FFF2-40B4-BE49-F238E27FC236}">
                <a16:creationId xmlns:a16="http://schemas.microsoft.com/office/drawing/2014/main" id="{3C1A40D4-3281-0ECC-2CBA-D1A3D7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53B278-426D-45F9-8316-2559D4B972E7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02AF79-8C55-5859-EF41-7E2DEF45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05862" y="6024559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>
            <a:extLst>
              <a:ext uri="{FF2B5EF4-FFF2-40B4-BE49-F238E27FC236}">
                <a16:creationId xmlns:a16="http://schemas.microsoft.com/office/drawing/2014/main" id="{9DC3D456-EF29-26D4-D04F-0F742130A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51798"/>
            <a:ext cx="8156575" cy="4668837"/>
          </a:xfrm>
        </p:spPr>
        <p:txBody>
          <a:bodyPr>
            <a:normAutofit/>
          </a:bodyPr>
          <a:lstStyle/>
          <a:p>
            <a:pPr marL="53975"/>
            <a:r>
              <a:rPr lang="en-US" altLang="en-US" b="1" u="sng" dirty="0">
                <a:solidFill>
                  <a:srgbClr val="FF9800"/>
                </a:solidFill>
              </a:rPr>
              <a:t>5. Satellite reentry debris</a:t>
            </a:r>
          </a:p>
          <a:p>
            <a:pPr marL="53975"/>
            <a:r>
              <a:rPr lang="en-US" altLang="en-US" sz="4000" b="1" dirty="0">
                <a:solidFill>
                  <a:srgbClr val="FF9800"/>
                </a:solidFill>
              </a:rPr>
              <a:t>SPACE JUNK</a:t>
            </a:r>
            <a:endParaRPr lang="en-US" altLang="en-US" sz="4000" dirty="0">
              <a:solidFill>
                <a:srgbClr val="FF98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864F25-7275-3C39-BC2F-17753A32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439" y="565945"/>
            <a:ext cx="8156575" cy="776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 </a:t>
            </a:r>
            <a:r>
              <a:rPr lang="en-US" dirty="0" err="1"/>
              <a:t>Smörgåsbord</a:t>
            </a:r>
            <a:r>
              <a:rPr lang="en-US" dirty="0"/>
              <a:t> of Rubble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75375-B320-EBF2-EF6D-5537FEBD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6812" y="6065040"/>
            <a:ext cx="314325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36D928E2-4D6B-3E20-76FF-4CBC5C38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C74C68-C015-4341-948B-239A1571F315}" type="slidenum">
              <a:rPr lang="en-US" altLang="en-US">
                <a:solidFill>
                  <a:schemeClr val="tx2"/>
                </a:solidFill>
                <a:latin typeface="Corbel" panose="020B0503020204020204" pitchFamily="34" charset="0"/>
              </a:rPr>
              <a:pPr/>
              <a:t>24</a:t>
            </a:fld>
            <a:endParaRPr lang="en-US" altLang="en-US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34822" name="Picture 5">
            <a:extLst>
              <a:ext uri="{FF2B5EF4-FFF2-40B4-BE49-F238E27FC236}">
                <a16:creationId xmlns:a16="http://schemas.microsoft.com/office/drawing/2014/main" id="{2D1BDFAD-655E-D4F5-DBBF-BE6022D07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246436"/>
            <a:ext cx="4333875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id="{23F9BC1C-61E0-0FE2-786D-C6CBA1F2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70111"/>
            <a:ext cx="3048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>
            <a:extLst>
              <a:ext uri="{FF2B5EF4-FFF2-40B4-BE49-F238E27FC236}">
                <a16:creationId xmlns:a16="http://schemas.microsoft.com/office/drawing/2014/main" id="{CA9676D8-D8C8-4E30-84A7-F4345DE8D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840163"/>
            <a:ext cx="41338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>
            <a:extLst>
              <a:ext uri="{FF2B5EF4-FFF2-40B4-BE49-F238E27FC236}">
                <a16:creationId xmlns:a16="http://schemas.microsoft.com/office/drawing/2014/main" id="{0D0715CB-ED17-3B0F-D7C0-028D1D27D8FC}"/>
              </a:ext>
            </a:extLst>
          </p:cNvPr>
          <p:cNvSpPr/>
          <p:nvPr/>
        </p:nvSpPr>
        <p:spPr>
          <a:xfrm>
            <a:off x="10515600" y="512764"/>
            <a:ext cx="838200" cy="8826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DCC2C-3516-0908-6DD4-DDC59BF26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725" y="1254919"/>
            <a:ext cx="8132762" cy="4897437"/>
          </a:xfrm>
        </p:spPr>
        <p:txBody>
          <a:bodyPr/>
          <a:lstStyle/>
          <a:p>
            <a:pPr algn="ctr" eaLnBrk="1" hangingPunct="1">
              <a:defRPr/>
            </a:pPr>
            <a:endParaRPr lang="en-US" b="1" dirty="0"/>
          </a:p>
          <a:p>
            <a:pPr algn="ctr" eaLnBrk="1" hangingPunct="1">
              <a:defRPr/>
            </a:pPr>
            <a:r>
              <a:rPr lang="en-US" sz="2800" b="1" dirty="0"/>
              <a:t>The biggest </a:t>
            </a:r>
            <a:r>
              <a:rPr lang="en-US" sz="2800" b="1" dirty="0" err="1"/>
              <a:t>impacter</a:t>
            </a:r>
            <a:r>
              <a:rPr lang="en-US" sz="2800" b="1" dirty="0"/>
              <a:t> to hit Earth: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On any </a:t>
            </a:r>
            <a:r>
              <a:rPr lang="en-US" b="1" dirty="0"/>
              <a:t>day</a:t>
            </a:r>
            <a:r>
              <a:rPr lang="en-US" dirty="0"/>
              <a:t> is likely to be about 16 inches,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In a  </a:t>
            </a:r>
            <a:r>
              <a:rPr lang="en-US" b="1" dirty="0"/>
              <a:t>year</a:t>
            </a:r>
            <a:r>
              <a:rPr lang="en-US" dirty="0"/>
              <a:t> it is likely to be about 13 feet,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In a </a:t>
            </a:r>
            <a:r>
              <a:rPr lang="en-US" b="1" dirty="0"/>
              <a:t>century</a:t>
            </a:r>
            <a:r>
              <a:rPr lang="en-US" dirty="0"/>
              <a:t> it is likely to be about 65  feet.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/>
              <a:t>Every 2 million years </a:t>
            </a:r>
            <a:r>
              <a:rPr lang="en-US" dirty="0"/>
              <a:t>a  1.25 mile asteroid</a:t>
            </a:r>
          </a:p>
          <a:p>
            <a:pPr eaLnBrk="1" hangingPunct="1">
              <a:defRPr/>
            </a:pPr>
            <a:r>
              <a:rPr lang="en-US" dirty="0"/>
              <a:t>(explosive force = one million megatons of TNT) 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7E925-DF43-9ECF-03D1-6E0DF137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69" y="602456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What Comes Down</a:t>
            </a:r>
          </a:p>
        </p:txBody>
      </p:sp>
      <p:pic>
        <p:nvPicPr>
          <p:cNvPr id="35844" name="Picture 2" descr="C:\Users\Owner\AppData\Local\Microsoft\Windows\Temporary Internet Files\Content.IE5\QKOA9EV1\nuclear-explosion[1].jpg">
            <a:extLst>
              <a:ext uri="{FF2B5EF4-FFF2-40B4-BE49-F238E27FC236}">
                <a16:creationId xmlns:a16="http://schemas.microsoft.com/office/drawing/2014/main" id="{45B056C9-2794-7F51-BF28-6A036EE6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89" y="4068960"/>
            <a:ext cx="17414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 descr="C:\Users\Owner\AppData\Local\Microsoft\Windows\Temporary Internet Files\Content.IE5\7Q3OX1W6\firecracker[1].jpg">
            <a:extLst>
              <a:ext uri="{FF2B5EF4-FFF2-40B4-BE49-F238E27FC236}">
                <a16:creationId xmlns:a16="http://schemas.microsoft.com/office/drawing/2014/main" id="{51680154-88FE-E3F8-D79F-65EF1CF6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52" y="2329258"/>
            <a:ext cx="12747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AAA97E75-B742-ACCE-C65E-0D5BE35A5E5C}"/>
              </a:ext>
            </a:extLst>
          </p:cNvPr>
          <p:cNvSpPr/>
          <p:nvPr/>
        </p:nvSpPr>
        <p:spPr>
          <a:xfrm>
            <a:off x="9952831" y="797719"/>
            <a:ext cx="914400" cy="914400"/>
          </a:xfrm>
          <a:prstGeom prst="star5">
            <a:avLst/>
          </a:prstGeom>
          <a:solidFill>
            <a:srgbClr val="0BAD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7" name="Slide Number Placeholder 6">
            <a:extLst>
              <a:ext uri="{FF2B5EF4-FFF2-40B4-BE49-F238E27FC236}">
                <a16:creationId xmlns:a16="http://schemas.microsoft.com/office/drawing/2014/main" id="{F574D698-9804-80E4-104F-2461E8C5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B44888-2B1A-43B7-AAAA-06FAA7F53F7B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1E5ED-0213-E525-F312-534D6C04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4B9F79-380D-5AE8-C15E-2D80B93BE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51" y="1625600"/>
            <a:ext cx="8132763" cy="4267200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en-US" sz="2800" b="1" dirty="0"/>
              <a:t>Recent Estimate:</a:t>
            </a:r>
          </a:p>
          <a:p>
            <a:pPr algn="ctr" eaLnBrk="1" hangingPunct="1">
              <a:defRPr/>
            </a:pPr>
            <a:r>
              <a:rPr lang="en-US" sz="2800" b="1" dirty="0"/>
              <a:t>(NASA)</a:t>
            </a:r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sz="2800" b="1" dirty="0"/>
              <a:t>36,500 tons </a:t>
            </a:r>
            <a:r>
              <a:rPr lang="en-US" dirty="0"/>
              <a:t>of meteoroids enter Earth’s atmosphere</a:t>
            </a:r>
          </a:p>
          <a:p>
            <a:pPr algn="ctr" eaLnBrk="1" hangingPunct="1">
              <a:defRPr/>
            </a:pPr>
            <a:r>
              <a:rPr lang="en-US" dirty="0"/>
              <a:t>every year worldwide.</a:t>
            </a:r>
          </a:p>
          <a:p>
            <a:pPr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b="1" dirty="0"/>
              <a:t>100 tons/day</a:t>
            </a:r>
          </a:p>
          <a:p>
            <a:pPr algn="ctr" eaLnBrk="1" hangingPunct="1">
              <a:defRPr/>
            </a:pPr>
            <a:endParaRPr lang="en-US" b="1" dirty="0"/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0BAD03"/>
                </a:solidFill>
              </a:rPr>
              <a:t>Fe/Ni meteoroids = ~6 tons/day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8E8B56-8299-55DA-EC5E-33B2F412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9" y="747713"/>
            <a:ext cx="8156575" cy="7762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What Comes Down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E94CB196-0D77-00F2-5283-E55376F09408}"/>
              </a:ext>
            </a:extLst>
          </p:cNvPr>
          <p:cNvSpPr/>
          <p:nvPr/>
        </p:nvSpPr>
        <p:spPr>
          <a:xfrm>
            <a:off x="9296400" y="228600"/>
            <a:ext cx="914400" cy="914400"/>
          </a:xfrm>
          <a:prstGeom prst="star5">
            <a:avLst/>
          </a:prstGeom>
          <a:solidFill>
            <a:srgbClr val="0BAD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C9DA1772-7650-4B20-E007-EDEB2053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902C50-8E1E-462E-A32E-2F1F9815BED5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0959B-95BF-C546-57F6-7C19D91D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34290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3D23-721B-B701-AD99-4BB5A92A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862" y="-13493"/>
            <a:ext cx="10515600" cy="2862262"/>
          </a:xfrm>
        </p:spPr>
        <p:txBody>
          <a:bodyPr/>
          <a:lstStyle/>
          <a:p>
            <a:pPr algn="ctr"/>
            <a:r>
              <a:rPr lang="en-US" dirty="0"/>
              <a:t>How NOT to collect meteorites!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2B7E9-582E-EEA6-C335-C70282AB2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4189" y="6258459"/>
            <a:ext cx="3954462" cy="485241"/>
          </a:xfrm>
        </p:spPr>
        <p:txBody>
          <a:bodyPr/>
          <a:lstStyle/>
          <a:p>
            <a:r>
              <a:rPr lang="en-US" sz="1400" i="1" dirty="0">
                <a:latin typeface="Times New Roman" panose="02020603050405020304" pitchFamily="18" charset="0"/>
              </a:rPr>
              <a:t>The Martz/Kohl Observatory Frewsburg, New York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2AD51-B2EF-12F1-6A6E-3624C4244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386" y="3022867"/>
            <a:ext cx="3600449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5AC0F-6DE9-F301-238D-CBA3927B8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41247" y="3753385"/>
            <a:ext cx="3502687" cy="23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D37768-F63D-C205-1756-87DCAADE9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237" y="1581745"/>
            <a:ext cx="8382000" cy="47450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           Only Known Meteorite Victim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Ann Hodges was hit by an 8-pound meteorite in her </a:t>
            </a:r>
          </a:p>
          <a:p>
            <a:pPr>
              <a:defRPr/>
            </a:pPr>
            <a:r>
              <a:rPr lang="en-US" dirty="0"/>
              <a:t>Alabama home in 1954.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"I feel like the meteorite is mine,"  Ann said, </a:t>
            </a:r>
          </a:p>
          <a:p>
            <a:pPr>
              <a:defRPr/>
            </a:pPr>
            <a:r>
              <a:rPr lang="en-US" dirty="0"/>
              <a:t>"I think God intended it for me. After all,</a:t>
            </a:r>
          </a:p>
          <a:p>
            <a:pPr>
              <a:defRPr/>
            </a:pPr>
            <a:r>
              <a:rPr lang="en-US" dirty="0"/>
              <a:t> it hit me!"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People in tiny Sylacauga, Alabama and </a:t>
            </a:r>
          </a:p>
          <a:p>
            <a:pPr>
              <a:defRPr/>
            </a:pPr>
            <a:r>
              <a:rPr lang="en-US" dirty="0"/>
              <a:t>across eastern Alabama had reported seeing</a:t>
            </a:r>
          </a:p>
          <a:p>
            <a:pPr>
              <a:defRPr/>
            </a:pPr>
            <a:r>
              <a:rPr lang="en-US" dirty="0"/>
              <a:t>"a bright reddish light like a Roman candle </a:t>
            </a:r>
          </a:p>
          <a:p>
            <a:pPr>
              <a:defRPr/>
            </a:pPr>
            <a:r>
              <a:rPr lang="en-US" dirty="0"/>
              <a:t>trailing smoke."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F4221-E256-B443-DC9F-C9ADE58F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617936"/>
            <a:ext cx="9610726" cy="776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How NOT to collect meteorites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D6F2CCF9-F59D-D3B7-FD22-2F54E79FF28B}"/>
              </a:ext>
            </a:extLst>
          </p:cNvPr>
          <p:cNvSpPr/>
          <p:nvPr/>
        </p:nvSpPr>
        <p:spPr>
          <a:xfrm>
            <a:off x="10706100" y="354809"/>
            <a:ext cx="914400" cy="914400"/>
          </a:xfrm>
          <a:prstGeom prst="star5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6325" name="Picture 4" descr="Lady Struck by Meteorite.jpg">
            <a:extLst>
              <a:ext uri="{FF2B5EF4-FFF2-40B4-BE49-F238E27FC236}">
                <a16:creationId xmlns:a16="http://schemas.microsoft.com/office/drawing/2014/main" id="{5A5A74C5-322B-A402-50D7-6C94A9EDD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18" y="1569246"/>
            <a:ext cx="320516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Slide Number Placeholder 5">
            <a:extLst>
              <a:ext uri="{FF2B5EF4-FFF2-40B4-BE49-F238E27FC236}">
                <a16:creationId xmlns:a16="http://schemas.microsoft.com/office/drawing/2014/main" id="{BBD580B6-0C75-EF58-856D-E139C19E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865347-0D9A-4493-BD93-CE7820FA6A98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B3BF39-C04A-9E65-0987-0E6FE029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4432" y="6056313"/>
            <a:ext cx="3167063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D1E298-7AA6-B524-C1A1-366536A0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688" y="1289051"/>
            <a:ext cx="8056562" cy="48212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Not a meteorite, but if ET</a:t>
            </a:r>
          </a:p>
          <a:p>
            <a:pPr>
              <a:defRPr/>
            </a:pPr>
            <a:r>
              <a:rPr lang="en-US" dirty="0"/>
              <a:t>left this, it would be a bad </a:t>
            </a:r>
          </a:p>
          <a:p>
            <a:pPr>
              <a:defRPr/>
            </a:pPr>
            <a:r>
              <a:rPr lang="en-US" dirty="0"/>
              <a:t>sign for Interplanetary</a:t>
            </a:r>
          </a:p>
          <a:p>
            <a:pPr>
              <a:defRPr/>
            </a:pPr>
            <a:r>
              <a:rPr lang="en-US" dirty="0"/>
              <a:t>Diplomacy.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This  is a terrestrial mineral</a:t>
            </a:r>
          </a:p>
          <a:p>
            <a:pPr>
              <a:defRPr/>
            </a:pPr>
            <a:r>
              <a:rPr lang="en-US" dirty="0"/>
              <a:t>specimen</a:t>
            </a:r>
          </a:p>
          <a:p>
            <a:pPr>
              <a:defRPr/>
            </a:pPr>
            <a:r>
              <a:rPr lang="en-US" dirty="0"/>
              <a:t>of  Coprolite*.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*Petrified, 35 million year</a:t>
            </a:r>
          </a:p>
          <a:p>
            <a:pPr>
              <a:defRPr/>
            </a:pPr>
            <a:r>
              <a:rPr lang="en-US" dirty="0"/>
              <a:t>old dinosaur  droppings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E0A39-46E3-511A-390F-5B0A3CA1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Don’t be fooled…</a:t>
            </a:r>
          </a:p>
        </p:txBody>
      </p:sp>
      <p:pic>
        <p:nvPicPr>
          <p:cNvPr id="55300" name="Picture 3" descr="20151014_115944.jpg">
            <a:extLst>
              <a:ext uri="{FF2B5EF4-FFF2-40B4-BE49-F238E27FC236}">
                <a16:creationId xmlns:a16="http://schemas.microsoft.com/office/drawing/2014/main" id="{9B8D17F7-642E-D51E-6F33-78FCDF7A6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1" y="1527968"/>
            <a:ext cx="514191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AC60E5DD-F177-409D-6599-8B6CCB72F62D}"/>
              </a:ext>
            </a:extLst>
          </p:cNvPr>
          <p:cNvSpPr/>
          <p:nvPr/>
        </p:nvSpPr>
        <p:spPr>
          <a:xfrm>
            <a:off x="9296400" y="228600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Slide Number Placeholder 5">
            <a:extLst>
              <a:ext uri="{FF2B5EF4-FFF2-40B4-BE49-F238E27FC236}">
                <a16:creationId xmlns:a16="http://schemas.microsoft.com/office/drawing/2014/main" id="{33947DB4-ADCE-9D82-2209-154BF932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863520-D743-49CF-8F09-70B4F82ADC33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D3B099-9623-8B21-0EFE-AB62EA9E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15400" y="6110288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2172E4-D4E5-A6BA-4BFB-4DCB89C2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956" y="2480911"/>
            <a:ext cx="8153400" cy="548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Meteoroid</a:t>
            </a:r>
            <a:r>
              <a:rPr lang="en-US" dirty="0"/>
              <a:t> -  </a:t>
            </a:r>
            <a:r>
              <a:rPr lang="en-US" sz="2200" dirty="0"/>
              <a:t>Dust, rock, metal speeding through space.</a:t>
            </a:r>
          </a:p>
          <a:p>
            <a:pPr>
              <a:defRPr/>
            </a:pPr>
            <a:r>
              <a:rPr lang="en-US" sz="2200" dirty="0"/>
              <a:t>One molecule  to 100 meters  – anything bigger is an asteroid.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				</a:t>
            </a:r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Meteor</a:t>
            </a:r>
            <a:r>
              <a:rPr lang="en-US" dirty="0"/>
              <a:t> – </a:t>
            </a:r>
            <a:r>
              <a:rPr lang="en-US" sz="2200" dirty="0"/>
              <a:t>The blazing streak of a meteoroid burning up in the atmosphere. Most are only a sand grain or a pebble.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EC349A-D71A-C19D-43DE-D85A4FB5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5" y="550511"/>
            <a:ext cx="8156575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Castellar" pitchFamily="18" charset="0"/>
              </a:rPr>
              <a:t>Speeder IDs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110FE36E-7C29-D84D-2910-FDB2F856BAC1}"/>
              </a:ext>
            </a:extLst>
          </p:cNvPr>
          <p:cNvSpPr/>
          <p:nvPr/>
        </p:nvSpPr>
        <p:spPr>
          <a:xfrm>
            <a:off x="9525000" y="471488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0CEC207E-4F1A-CAC5-996E-3B7F531B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1242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2294" name="Picture 5" descr="Meteoriod dust.jpg">
            <a:extLst>
              <a:ext uri="{FF2B5EF4-FFF2-40B4-BE49-F238E27FC236}">
                <a16:creationId xmlns:a16="http://schemas.microsoft.com/office/drawing/2014/main" id="{28285EFE-1FD2-6E9C-DDF7-AF93CD191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7" y="3544537"/>
            <a:ext cx="187483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Meteoroid.jpg">
            <a:extLst>
              <a:ext uri="{FF2B5EF4-FFF2-40B4-BE49-F238E27FC236}">
                <a16:creationId xmlns:a16="http://schemas.microsoft.com/office/drawing/2014/main" id="{8EEDFBE8-ED18-8E2E-87AC-CB522B20A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58" y="3607683"/>
            <a:ext cx="1920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meteor-scotland.jpg">
            <a:extLst>
              <a:ext uri="{FF2B5EF4-FFF2-40B4-BE49-F238E27FC236}">
                <a16:creationId xmlns:a16="http://schemas.microsoft.com/office/drawing/2014/main" id="{D3E37B5E-0818-EE7D-0F29-CE4F20C6D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99" y="410196"/>
            <a:ext cx="4217459" cy="14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Slide Number Placeholder 8">
            <a:extLst>
              <a:ext uri="{FF2B5EF4-FFF2-40B4-BE49-F238E27FC236}">
                <a16:creationId xmlns:a16="http://schemas.microsoft.com/office/drawing/2014/main" id="{E64CFF95-56C0-BEBD-7D56-40A013B9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1D4167-D913-48C2-B920-A619C5CB9EE9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9F778CE-E124-46B6-4293-17D4F9A2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44278" y="6265241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B93181-1FA6-E303-A640-0EB765FE8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0438" y="1350964"/>
            <a:ext cx="8132762" cy="4897437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			       Meteor collector collect many</a:t>
            </a:r>
          </a:p>
          <a:p>
            <a:pPr>
              <a:defRPr/>
            </a:pPr>
            <a:r>
              <a:rPr lang="en-US" dirty="0"/>
              <a:t>				        substances, but probably not</a:t>
            </a:r>
          </a:p>
          <a:p>
            <a:pPr>
              <a:defRPr/>
            </a:pPr>
            <a:r>
              <a:rPr lang="en-US" dirty="0"/>
              <a:t>				        meteor dust.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C0212-10BA-F358-D141-C332E884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Not a possible contaminant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A5A91FA5-3D0D-56B9-814F-852787131B2E}"/>
              </a:ext>
            </a:extLst>
          </p:cNvPr>
          <p:cNvSpPr/>
          <p:nvPr/>
        </p:nvSpPr>
        <p:spPr>
          <a:xfrm>
            <a:off x="9525000" y="381000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685" name="Picture 4" descr="20151014_121457.jpg">
            <a:extLst>
              <a:ext uri="{FF2B5EF4-FFF2-40B4-BE49-F238E27FC236}">
                <a16:creationId xmlns:a16="http://schemas.microsoft.com/office/drawing/2014/main" id="{F1874FEE-3FD6-2082-CE6B-1DC184C36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219201"/>
            <a:ext cx="347027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 descr="20151014_121557.jpg">
            <a:extLst>
              <a:ext uri="{FF2B5EF4-FFF2-40B4-BE49-F238E27FC236}">
                <a16:creationId xmlns:a16="http://schemas.microsoft.com/office/drawing/2014/main" id="{A7E81438-13F3-FDA2-01E6-3F08FCD29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524000"/>
            <a:ext cx="4424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Slide Number Placeholder 6">
            <a:extLst>
              <a:ext uri="{FF2B5EF4-FFF2-40B4-BE49-F238E27FC236}">
                <a16:creationId xmlns:a16="http://schemas.microsoft.com/office/drawing/2014/main" id="{0799A1D2-BED3-0FF8-0DBC-2DC78AA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93F406-83C1-45A1-8BC9-B0B9EC9DB50A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F4D9A-C2A1-33CA-CCFB-ADF3EFF9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688C62-719D-DF21-98BF-E5593DDC7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16764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				                 </a:t>
            </a:r>
          </a:p>
          <a:p>
            <a:pPr>
              <a:defRPr/>
            </a:pPr>
            <a:r>
              <a:rPr lang="en-US" b="1" dirty="0"/>
              <a:t>				                 When it comes to meteorites,</a:t>
            </a:r>
          </a:p>
          <a:p>
            <a:pPr>
              <a:defRPr/>
            </a:pPr>
            <a:r>
              <a:rPr lang="en-US" b="1" dirty="0"/>
              <a:t>					The other end of a telescope…    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	</a:t>
            </a:r>
            <a:r>
              <a:rPr lang="en-US" sz="2800" b="1" dirty="0"/>
              <a:t>…is a microscope.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221752-8E86-09D3-525A-DDB9C449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A Closer Look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F23220DC-3864-EAF6-BD40-DEB3D0FB98FA}"/>
              </a:ext>
            </a:extLst>
          </p:cNvPr>
          <p:cNvSpPr/>
          <p:nvPr/>
        </p:nvSpPr>
        <p:spPr>
          <a:xfrm>
            <a:off x="9525000" y="304800"/>
            <a:ext cx="914400" cy="914400"/>
          </a:xfrm>
          <a:prstGeom prst="star5">
            <a:avLst/>
          </a:prstGeom>
          <a:solidFill>
            <a:srgbClr val="FF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7349" name="Picture 3" descr="C:\Users\Owner\AppData\Local\Microsoft\Windows\Temporary Internet Files\Content.IE5\927OWL2T\scope[1].jpg">
            <a:extLst>
              <a:ext uri="{FF2B5EF4-FFF2-40B4-BE49-F238E27FC236}">
                <a16:creationId xmlns:a16="http://schemas.microsoft.com/office/drawing/2014/main" id="{253B4FF9-5D61-9BF7-68E7-CE136E4A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3925888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 descr="C:\Users\Owner\AppData\Local\Microsoft\Windows\Temporary Internet Files\Content.IE5\BETB0S7E\1319151313[1].png">
            <a:extLst>
              <a:ext uri="{FF2B5EF4-FFF2-40B4-BE49-F238E27FC236}">
                <a16:creationId xmlns:a16="http://schemas.microsoft.com/office/drawing/2014/main" id="{98DD312B-2395-34A1-9B18-EB132FE5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34432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Slide Number Placeholder 6">
            <a:extLst>
              <a:ext uri="{FF2B5EF4-FFF2-40B4-BE49-F238E27FC236}">
                <a16:creationId xmlns:a16="http://schemas.microsoft.com/office/drawing/2014/main" id="{D0E9F016-5DA2-A974-582B-DFE866D7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681A61-8FDD-4A54-8634-9AF355DAFE66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972BA-A6B5-9AC0-2606-519035B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E739F9-A17E-5D47-2F9D-F2B7854E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1" y="1371600"/>
            <a:ext cx="8132763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					        </a:t>
            </a:r>
          </a:p>
          <a:p>
            <a:pPr>
              <a:defRPr/>
            </a:pPr>
            <a:r>
              <a:rPr lang="en-US" dirty="0"/>
              <a:t>					            </a:t>
            </a:r>
            <a:r>
              <a:rPr lang="en-US" b="1" dirty="0"/>
              <a:t>Northwest Africa 2005</a:t>
            </a:r>
          </a:p>
          <a:p>
            <a:pPr>
              <a:defRPr/>
            </a:pPr>
            <a:r>
              <a:rPr lang="en-US" dirty="0" err="1"/>
              <a:t>Achondrite</a:t>
            </a:r>
            <a:r>
              <a:rPr lang="en-US" dirty="0"/>
              <a:t>, </a:t>
            </a:r>
            <a:r>
              <a:rPr lang="en-US" dirty="0" err="1"/>
              <a:t>feldspathi</a:t>
            </a:r>
            <a:r>
              <a:rPr lang="en-US" dirty="0"/>
              <a:t>			             Granulocytic </a:t>
            </a:r>
            <a:r>
              <a:rPr lang="en-US" dirty="0" err="1"/>
              <a:t>brecchia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800" b="1" dirty="0"/>
              <a:t>          The Moon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D71D50-ADDB-2CFE-4B67-8DD79F9D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Micro-Astrophotography</a:t>
            </a:r>
          </a:p>
        </p:txBody>
      </p:sp>
      <p:pic>
        <p:nvPicPr>
          <p:cNvPr id="60420" name="Picture 4" descr="Lunar NWA4881 (1).jpg">
            <a:extLst>
              <a:ext uri="{FF2B5EF4-FFF2-40B4-BE49-F238E27FC236}">
                <a16:creationId xmlns:a16="http://schemas.microsoft.com/office/drawing/2014/main" id="{3EE7E089-A10B-91D7-1BEE-33501973E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4" y="2835276"/>
            <a:ext cx="466883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8CBF0396-6EC8-B507-63E9-F342909FB265}"/>
              </a:ext>
            </a:extLst>
          </p:cNvPr>
          <p:cNvSpPr/>
          <p:nvPr/>
        </p:nvSpPr>
        <p:spPr>
          <a:xfrm>
            <a:off x="9525000" y="304800"/>
            <a:ext cx="914400" cy="914400"/>
          </a:xfrm>
          <a:prstGeom prst="star5">
            <a:avLst/>
          </a:prstGeom>
          <a:solidFill>
            <a:srgbClr val="FF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0422" name="Picture 7" descr="20151013_223920.jpg">
            <a:extLst>
              <a:ext uri="{FF2B5EF4-FFF2-40B4-BE49-F238E27FC236}">
                <a16:creationId xmlns:a16="http://schemas.microsoft.com/office/drawing/2014/main" id="{733C9DF8-1FA5-D13E-2126-66D6F424F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1"/>
            <a:ext cx="480853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Slide Number Placeholder 7">
            <a:extLst>
              <a:ext uri="{FF2B5EF4-FFF2-40B4-BE49-F238E27FC236}">
                <a16:creationId xmlns:a16="http://schemas.microsoft.com/office/drawing/2014/main" id="{81B0FD9D-BBFA-3D26-35D4-71CCEF71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78F5C5-8DD9-4D28-9E27-4B17066AAAA1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8C7A3A-35C0-B8B7-BEBD-7B38D737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3DF1D6-2DCF-9A3A-BD44-B787B4ADE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1458120"/>
            <a:ext cx="8132762" cy="45926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/>
              <a:t>Only four minerals: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i="1" dirty="0"/>
              <a:t>plagioclase</a:t>
            </a:r>
            <a:r>
              <a:rPr lang="en-US" dirty="0"/>
              <a:t> </a:t>
            </a:r>
            <a:r>
              <a:rPr lang="en-US" i="1" dirty="0"/>
              <a:t>feldspar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i="1" dirty="0"/>
              <a:t>Pyroxene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i="1" dirty="0"/>
              <a:t>Olivine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i="1" dirty="0" err="1"/>
              <a:t>Ilmenite</a:t>
            </a:r>
            <a:endParaRPr lang="en-US" dirty="0"/>
          </a:p>
          <a:p>
            <a:pPr>
              <a:defRPr/>
            </a:pPr>
            <a:r>
              <a:rPr lang="en-US" dirty="0"/>
              <a:t>account for 98-99% of all the </a:t>
            </a:r>
          </a:p>
          <a:p>
            <a:pPr>
              <a:defRPr/>
            </a:pPr>
            <a:r>
              <a:rPr lang="en-US" dirty="0"/>
              <a:t>crystalline material of the lunar crust.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Mg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Fe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Al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Ti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Si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64AA82-81AE-55E3-7E73-6A293328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Origins</a:t>
            </a:r>
          </a:p>
        </p:txBody>
      </p:sp>
      <p:pic>
        <p:nvPicPr>
          <p:cNvPr id="61444" name="Picture 3" descr="lunar verification.jpg">
            <a:extLst>
              <a:ext uri="{FF2B5EF4-FFF2-40B4-BE49-F238E27FC236}">
                <a16:creationId xmlns:a16="http://schemas.microsoft.com/office/drawing/2014/main" id="{E3D64162-20C0-322B-25E9-F858F832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56" y="658521"/>
            <a:ext cx="4548188" cy="554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E107722D-23FF-AB3E-7829-66CE715E87AB}"/>
              </a:ext>
            </a:extLst>
          </p:cNvPr>
          <p:cNvSpPr/>
          <p:nvPr/>
        </p:nvSpPr>
        <p:spPr>
          <a:xfrm>
            <a:off x="4953000" y="304800"/>
            <a:ext cx="914400" cy="914400"/>
          </a:xfrm>
          <a:prstGeom prst="star5">
            <a:avLst/>
          </a:prstGeom>
          <a:solidFill>
            <a:srgbClr val="FF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6" name="Slide Number Placeholder 5">
            <a:extLst>
              <a:ext uri="{FF2B5EF4-FFF2-40B4-BE49-F238E27FC236}">
                <a16:creationId xmlns:a16="http://schemas.microsoft.com/office/drawing/2014/main" id="{5B7F7BD8-761D-3F96-A833-429AE80E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D23730-B116-4694-B3B6-961D383087B6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DD189D-878C-4EC6-6401-5633B5B5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3937" y="6345236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8BED9B-7905-5531-2E58-D1EDD36F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Micro-Astrophotography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002389B0-61E5-59FE-61C0-7F25AA68A148}"/>
              </a:ext>
            </a:extLst>
          </p:cNvPr>
          <p:cNvSpPr/>
          <p:nvPr/>
        </p:nvSpPr>
        <p:spPr>
          <a:xfrm>
            <a:off x="9525000" y="304800"/>
            <a:ext cx="914400" cy="914400"/>
          </a:xfrm>
          <a:prstGeom prst="star5">
            <a:avLst/>
          </a:prstGeom>
          <a:solidFill>
            <a:srgbClr val="FF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4516" name="Picture 9" descr="Mars Tissint. Image 49.jpg">
            <a:extLst>
              <a:ext uri="{FF2B5EF4-FFF2-40B4-BE49-F238E27FC236}">
                <a16:creationId xmlns:a16="http://schemas.microsoft.com/office/drawing/2014/main" id="{0174E4B2-3CBD-E486-1549-3133A5EDC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481965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0" descr="Mars tissint 1.jpg">
            <a:extLst>
              <a:ext uri="{FF2B5EF4-FFF2-40B4-BE49-F238E27FC236}">
                <a16:creationId xmlns:a16="http://schemas.microsoft.com/office/drawing/2014/main" id="{B130146A-8ECD-E4D4-7187-5B9DB914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1"/>
            <a:ext cx="4173538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2" descr="Mars Tissint Label.jpg">
            <a:extLst>
              <a:ext uri="{FF2B5EF4-FFF2-40B4-BE49-F238E27FC236}">
                <a16:creationId xmlns:a16="http://schemas.microsoft.com/office/drawing/2014/main" id="{AA76DAC1-E0FE-4FE3-797A-4693422C0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1"/>
            <a:ext cx="317658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0BD990-68E0-4CD9-AF32-A6639153D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1" y="1371600"/>
            <a:ext cx="8208963" cy="5278438"/>
          </a:xfrm>
        </p:spPr>
        <p:txBody>
          <a:bodyPr/>
          <a:lstStyle/>
          <a:p>
            <a:pPr>
              <a:defRPr/>
            </a:pPr>
            <a:r>
              <a:rPr lang="en-US" dirty="0"/>
              <a:t>						</a:t>
            </a:r>
            <a:r>
              <a:rPr lang="en-US" sz="4800" dirty="0"/>
              <a:t>Mars</a:t>
            </a:r>
            <a:endParaRPr lang="en-US" dirty="0"/>
          </a:p>
          <a:p>
            <a:pPr>
              <a:defRPr/>
            </a:pPr>
            <a:r>
              <a:rPr lang="en-US" dirty="0"/>
              <a:t>					</a:t>
            </a:r>
            <a:r>
              <a:rPr lang="en-US" dirty="0" err="1"/>
              <a:t>Shergottite</a:t>
            </a:r>
            <a:r>
              <a:rPr lang="en-US" dirty="0"/>
              <a:t>  (</a:t>
            </a:r>
            <a:r>
              <a:rPr lang="en-US" dirty="0" err="1"/>
              <a:t>achondrite</a:t>
            </a:r>
            <a:r>
              <a:rPr lang="en-US" dirty="0"/>
              <a:t>)</a:t>
            </a:r>
            <a:endParaRPr lang="en-US" sz="4800" dirty="0"/>
          </a:p>
        </p:txBody>
      </p:sp>
      <p:sp>
        <p:nvSpPr>
          <p:cNvPr id="64520" name="Slide Number Placeholder 7">
            <a:extLst>
              <a:ext uri="{FF2B5EF4-FFF2-40B4-BE49-F238E27FC236}">
                <a16:creationId xmlns:a16="http://schemas.microsoft.com/office/drawing/2014/main" id="{5DEB034A-473D-4F3E-1F28-E9BEEFC2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F55EDA-B718-4FA6-B5D8-C14367AA6F61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33F119-3F7C-BDC2-02FA-01581D74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5886450"/>
            <a:ext cx="1555750" cy="763588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0173C9-DF16-5309-926F-8BF9B91E3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0438" y="1350964"/>
            <a:ext cx="8132762" cy="4745037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      </a:t>
            </a:r>
            <a:r>
              <a:rPr lang="en-US" b="1" dirty="0" err="1"/>
              <a:t>Shergottite</a:t>
            </a:r>
            <a:endParaRPr lang="en-US" b="1" dirty="0"/>
          </a:p>
          <a:p>
            <a:pPr>
              <a:defRPr/>
            </a:pPr>
            <a:endParaRPr lang="en-US" sz="3200" b="1" dirty="0"/>
          </a:p>
          <a:p>
            <a:pPr>
              <a:defRPr/>
            </a:pPr>
            <a:r>
              <a:rPr lang="en-US" sz="3200" b="1" dirty="0"/>
              <a:t>Mars</a:t>
            </a:r>
          </a:p>
          <a:p>
            <a:pPr>
              <a:defRPr/>
            </a:pPr>
            <a:r>
              <a:rPr lang="en-US" sz="3200" b="1" dirty="0"/>
              <a:t>Origin</a:t>
            </a:r>
          </a:p>
          <a:p>
            <a:pPr>
              <a:defRPr/>
            </a:pPr>
            <a:r>
              <a:rPr lang="en-US" sz="3200" b="1" dirty="0"/>
              <a:t>Verified</a:t>
            </a:r>
          </a:p>
          <a:p>
            <a:pPr>
              <a:defRPr/>
            </a:pPr>
            <a:endParaRPr lang="en-US" sz="32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6F44C5-15C4-00FD-1A57-14BC13DA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Analysis</a:t>
            </a:r>
          </a:p>
        </p:txBody>
      </p:sp>
      <p:pic>
        <p:nvPicPr>
          <p:cNvPr id="65540" name="Picture 3" descr="Mars Shergottite -gases.jpg">
            <a:extLst>
              <a:ext uri="{FF2B5EF4-FFF2-40B4-BE49-F238E27FC236}">
                <a16:creationId xmlns:a16="http://schemas.microsoft.com/office/drawing/2014/main" id="{E51765F1-9D8C-584C-AFB0-DA06088A6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371601"/>
            <a:ext cx="561022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03D23107-9827-1B96-9A8A-E96E6A925DD6}"/>
              </a:ext>
            </a:extLst>
          </p:cNvPr>
          <p:cNvSpPr/>
          <p:nvPr/>
        </p:nvSpPr>
        <p:spPr>
          <a:xfrm>
            <a:off x="9525000" y="304800"/>
            <a:ext cx="914400" cy="914400"/>
          </a:xfrm>
          <a:prstGeom prst="star5">
            <a:avLst/>
          </a:prstGeom>
          <a:solidFill>
            <a:srgbClr val="FF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42" name="Slide Number Placeholder 5">
            <a:extLst>
              <a:ext uri="{FF2B5EF4-FFF2-40B4-BE49-F238E27FC236}">
                <a16:creationId xmlns:a16="http://schemas.microsoft.com/office/drawing/2014/main" id="{2251F48A-4D30-137E-D1F9-82E71F2D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65B859-2B0F-41E8-AC67-D0974A83AB58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469B2D-700F-4F36-3B20-DDB584C8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E9F6AF-DB66-2AF6-7228-5D63A8AF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9" y="1376364"/>
            <a:ext cx="8132762" cy="48974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Most space dust is carbon, the stuff chondrites are made of.</a:t>
            </a:r>
          </a:p>
          <a:p>
            <a:pPr>
              <a:defRPr/>
            </a:pPr>
            <a:r>
              <a:rPr lang="en-US" dirty="0"/>
              <a:t>It is indistinguishable from common soot.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Metallic space dust is potentially</a:t>
            </a:r>
          </a:p>
          <a:p>
            <a:pPr>
              <a:defRPr/>
            </a:pPr>
            <a:r>
              <a:rPr lang="en-US" dirty="0"/>
              <a:t>identifiable with a magnet.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Method 1. Strain the water from your pool and run a magnet through the debris.</a:t>
            </a:r>
          </a:p>
          <a:p>
            <a:pPr>
              <a:defRPr/>
            </a:pPr>
            <a:r>
              <a:rPr lang="en-US" dirty="0"/>
              <a:t>Method 2. Place a magnet in the down spout of your roof gutter.</a:t>
            </a:r>
          </a:p>
          <a:p>
            <a:pPr>
              <a:defRPr/>
            </a:pPr>
            <a:r>
              <a:rPr lang="en-US" dirty="0"/>
              <a:t>Method 3. Fly a high altitude plane to the edge of space with an air filter.</a:t>
            </a:r>
          </a:p>
          <a:p>
            <a:pPr>
              <a:defRPr/>
            </a:pPr>
            <a:r>
              <a:rPr lang="en-US" dirty="0"/>
              <a:t>Method 4. Draw high volumes of air past high intensity magnets.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317CBF-9D52-1A55-9578-9A60F5E5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Collecting Space Dust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AAA9B37B-DA12-34F9-7A8A-38DD2D84CED5}"/>
              </a:ext>
            </a:extLst>
          </p:cNvPr>
          <p:cNvSpPr/>
          <p:nvPr/>
        </p:nvSpPr>
        <p:spPr>
          <a:xfrm>
            <a:off x="9525000" y="304800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6565" name="Picture 2" descr="C:\Users\Owner\AppData\Local\Microsoft\Windows\Temporary Internet Files\Content.IE5\BZT40ESP\4-dust[1].png">
            <a:extLst>
              <a:ext uri="{FF2B5EF4-FFF2-40B4-BE49-F238E27FC236}">
                <a16:creationId xmlns:a16="http://schemas.microsoft.com/office/drawing/2014/main" id="{ED9D037B-4C56-1DEC-811C-E18E3902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381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Slide Number Placeholder 5">
            <a:extLst>
              <a:ext uri="{FF2B5EF4-FFF2-40B4-BE49-F238E27FC236}">
                <a16:creationId xmlns:a16="http://schemas.microsoft.com/office/drawing/2014/main" id="{D525368C-A5A9-2CC6-AB9D-212305CC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15DCB9-CFC8-4DBD-8A1D-5D4064F0B599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2F10A4-23B3-D18F-E345-D481654B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85C535-11CD-8726-DCB7-3514E5723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643" y="1905000"/>
            <a:ext cx="8056562" cy="1066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100" dirty="0"/>
              <a:t>75% falls over oceans</a:t>
            </a:r>
          </a:p>
          <a:p>
            <a:pPr>
              <a:defRPr/>
            </a:pPr>
            <a:r>
              <a:rPr lang="en-US" sz="3100" dirty="0"/>
              <a:t>25% falls over land</a:t>
            </a:r>
          </a:p>
          <a:p>
            <a:pPr>
              <a:defRPr/>
            </a:pPr>
            <a:r>
              <a:rPr lang="en-US" dirty="0"/>
              <a:t>		</a:t>
            </a:r>
            <a:r>
              <a:rPr lang="en-US" sz="3100" dirty="0"/>
              <a:t>         .25  x  6 = 1.5 tons of Landfall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BE938D-2C75-103D-F4FE-5F92ACB9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643" y="671512"/>
            <a:ext cx="10272713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Castellar" pitchFamily="18" charset="0"/>
              </a:rPr>
              <a:t>6 Tons of iron fall</a:t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  <a:latin typeface="Castellar" pitchFamily="18" charset="0"/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Castellar" pitchFamily="18" charset="0"/>
              </a:rPr>
              <a:t>					every day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89B7D17F-FBA2-2AE5-F9C5-4744E573A000}"/>
              </a:ext>
            </a:extLst>
          </p:cNvPr>
          <p:cNvSpPr/>
          <p:nvPr/>
        </p:nvSpPr>
        <p:spPr>
          <a:xfrm>
            <a:off x="10464403" y="914400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589" name="Rectangle 4">
            <a:extLst>
              <a:ext uri="{FF2B5EF4-FFF2-40B4-BE49-F238E27FC236}">
                <a16:creationId xmlns:a16="http://schemas.microsoft.com/office/drawing/2014/main" id="{CA4E2FAB-D02E-468D-E053-6AB506A62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971800"/>
            <a:ext cx="7010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  The total land surface area of Earth is about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  57,310,000 square miles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/>
              <a:t>         0.3 oz. </a:t>
            </a:r>
            <a:r>
              <a:rPr lang="en-US" altLang="en-US" sz="2000" dirty="0"/>
              <a:t>/ year/sq. mi.   (~8.5 gr.)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33798" name="Picture 6" descr="C:\Users\Owner\AppData\Local\Microsoft\Windows\Temporary Internet Files\Content.IE5\0M8HP5NB\scale-311336_640[1].png">
            <a:extLst>
              <a:ext uri="{FF2B5EF4-FFF2-40B4-BE49-F238E27FC236}">
                <a16:creationId xmlns:a16="http://schemas.microsoft.com/office/drawing/2014/main" id="{4A5204B5-7F38-C1B6-9DD3-6D2E208B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3576637"/>
            <a:ext cx="1828800" cy="18288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7591" name="Slide Number Placeholder 6">
            <a:extLst>
              <a:ext uri="{FF2B5EF4-FFF2-40B4-BE49-F238E27FC236}">
                <a16:creationId xmlns:a16="http://schemas.microsoft.com/office/drawing/2014/main" id="{46335D04-BB63-912D-F866-E68B96C4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A7B2E3-40AF-492B-82A9-F1AA7D79EE38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CF53-5F57-5047-F66F-A9FA6722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47ACBF-9D11-32F0-8510-F1EE9A1BE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0438" y="1828800"/>
            <a:ext cx="7827962" cy="10668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800" dirty="0"/>
              <a:t>75% falls over oceans</a:t>
            </a:r>
          </a:p>
          <a:p>
            <a:pPr>
              <a:defRPr/>
            </a:pPr>
            <a:r>
              <a:rPr lang="en-US" sz="3800" dirty="0"/>
              <a:t>25% falls over land</a:t>
            </a:r>
          </a:p>
          <a:p>
            <a:pPr algn="ctr">
              <a:defRPr/>
            </a:pPr>
            <a:r>
              <a:rPr lang="en-US" sz="3800" dirty="0"/>
              <a:t>        .25  x  6 = 1.5 tons of Landfall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F227C8-1447-ADA8-D217-4F87D54C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533400"/>
            <a:ext cx="8156575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Castellar" pitchFamily="18" charset="0"/>
              </a:rPr>
              <a:t>6 Tons of iron fall</a:t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  <a:latin typeface="Castellar" pitchFamily="18" charset="0"/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Castellar" pitchFamily="18" charset="0"/>
              </a:rPr>
              <a:t>					every day</a:t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6DF7A62B-8AE2-5CA4-FFC1-E4ACC230FD83}"/>
              </a:ext>
            </a:extLst>
          </p:cNvPr>
          <p:cNvSpPr/>
          <p:nvPr/>
        </p:nvSpPr>
        <p:spPr>
          <a:xfrm>
            <a:off x="9296400" y="228600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613" name="Rectangle 4">
            <a:extLst>
              <a:ext uri="{FF2B5EF4-FFF2-40B4-BE49-F238E27FC236}">
                <a16:creationId xmlns:a16="http://schemas.microsoft.com/office/drawing/2014/main" id="{405AA18D-14B8-03E3-9E2C-3A8E7B8DE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48001"/>
            <a:ext cx="7010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total land surface area of Earth is about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57,310,000 square miles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/>
              <a:t>0.3 oz. </a:t>
            </a:r>
            <a:r>
              <a:rPr lang="en-US" altLang="en-US" sz="1800"/>
              <a:t>/ year/ sq. mi.           (~8.5 gr.)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/>
              <a:t>	</a:t>
            </a:r>
            <a:r>
              <a:rPr lang="en-US" altLang="en-US" sz="4000" b="1"/>
              <a:t>.00085 oz. </a:t>
            </a:r>
            <a:r>
              <a:rPr lang="en-US" altLang="en-US" sz="1800"/>
              <a:t>day/ sq. mi.	(~2.4 mg.)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8614" name="Slide Number Placeholder 5">
            <a:extLst>
              <a:ext uri="{FF2B5EF4-FFF2-40B4-BE49-F238E27FC236}">
                <a16:creationId xmlns:a16="http://schemas.microsoft.com/office/drawing/2014/main" id="{66187048-59D8-E68D-B795-85D13D81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C4807C-F909-4726-80F5-A9465A06FF7A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CDC58C-D48F-7819-FC14-9FE53BA3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75990-A94E-9E97-EFA8-402149390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9838" y="1554161"/>
            <a:ext cx="9712324" cy="51260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/>
              <a:t> Four weeks collection on a glass top table outdoors  (20 wet wipes)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NO DETECTABLE MAGNETIC MATERIAL FOUND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6B20B-9656-2D36-A9EF-80E9951C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573087"/>
            <a:ext cx="8156575" cy="7778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Dust Collection</a:t>
            </a:r>
          </a:p>
        </p:txBody>
      </p:sp>
      <p:pic>
        <p:nvPicPr>
          <p:cNvPr id="70660" name="Picture 7" descr="20151014_152259.jpg">
            <a:extLst>
              <a:ext uri="{FF2B5EF4-FFF2-40B4-BE49-F238E27FC236}">
                <a16:creationId xmlns:a16="http://schemas.microsoft.com/office/drawing/2014/main" id="{4A9DFB2A-C216-42A6-62B2-C9041EA86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2059782"/>
            <a:ext cx="6503987" cy="36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9B838718-349B-AA30-09D7-C751A4F6B03F}"/>
              </a:ext>
            </a:extLst>
          </p:cNvPr>
          <p:cNvSpPr/>
          <p:nvPr/>
        </p:nvSpPr>
        <p:spPr>
          <a:xfrm>
            <a:off x="9067800" y="304800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662" name="Slide Number Placeholder 10">
            <a:extLst>
              <a:ext uri="{FF2B5EF4-FFF2-40B4-BE49-F238E27FC236}">
                <a16:creationId xmlns:a16="http://schemas.microsoft.com/office/drawing/2014/main" id="{92C147C5-D4FA-96BA-E2C2-5682394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AFAE88-429A-4837-9AFF-698356828A8C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F18953E-1EA7-6060-AB61-FA7A9273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2525" y="6021389"/>
            <a:ext cx="3132137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00D831-CEEE-44AE-F32C-BC8161C3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422" y="1436688"/>
            <a:ext cx="9898416" cy="495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   Meteorite</a:t>
            </a:r>
            <a:r>
              <a:rPr lang="en-US" dirty="0"/>
              <a:t> - A meteoroid that hits the ground... </a:t>
            </a:r>
            <a:r>
              <a:rPr lang="en-US" b="1" dirty="0"/>
              <a:t>Or something!</a:t>
            </a:r>
            <a:endParaRPr lang="en-US" sz="700" b="1" dirty="0"/>
          </a:p>
          <a:p>
            <a:pPr>
              <a:defRPr/>
            </a:pPr>
            <a:endParaRPr lang="en-US" sz="700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				</a:t>
            </a:r>
          </a:p>
          <a:p>
            <a:pPr>
              <a:defRPr/>
            </a:pPr>
            <a:r>
              <a:rPr lang="en-US" b="1" dirty="0"/>
              <a:t>					</a:t>
            </a:r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en-US" b="1" dirty="0"/>
              <a:t>            Bolide – </a:t>
            </a:r>
            <a:r>
              <a:rPr lang="en-US" dirty="0"/>
              <a:t>An exploding meteorite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A8AB08-95C5-A64C-6F57-B7282156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7" y="399257"/>
            <a:ext cx="8156575" cy="776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chemeClr val="tx2">
                    <a:satMod val="200000"/>
                  </a:schemeClr>
                </a:solidFill>
                <a:latin typeface="Castellar" pitchFamily="18" charset="0"/>
              </a:rPr>
              <a:t>Identified  falling objects</a:t>
            </a:r>
            <a:endParaRPr lang="en-US" dirty="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A5991D0F-4A93-BF27-C858-E65AB4C0D487}"/>
              </a:ext>
            </a:extLst>
          </p:cNvPr>
          <p:cNvSpPr/>
          <p:nvPr/>
        </p:nvSpPr>
        <p:spPr>
          <a:xfrm>
            <a:off x="9251950" y="527050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7" name="Picture 4" descr="meteorite in hand.jpg">
            <a:extLst>
              <a:ext uri="{FF2B5EF4-FFF2-40B4-BE49-F238E27FC236}">
                <a16:creationId xmlns:a16="http://schemas.microsoft.com/office/drawing/2014/main" id="{92870475-DF41-B41C-721E-2BB523577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" y="2030016"/>
            <a:ext cx="22193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Chelyabinsk Bolide.jpg">
            <a:extLst>
              <a:ext uri="{FF2B5EF4-FFF2-40B4-BE49-F238E27FC236}">
                <a16:creationId xmlns:a16="http://schemas.microsoft.com/office/drawing/2014/main" id="{BA04A37F-0E9A-9C75-9A2F-ACD76C543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4482307"/>
            <a:ext cx="31448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peekskill-meteorite - car.jpg">
            <a:extLst>
              <a:ext uri="{FF2B5EF4-FFF2-40B4-BE49-F238E27FC236}">
                <a16:creationId xmlns:a16="http://schemas.microsoft.com/office/drawing/2014/main" id="{EF6F014C-9635-B6AC-5E22-2CADAB90C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6" y="2030016"/>
            <a:ext cx="2616729" cy="290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Slide Number Placeholder 7">
            <a:extLst>
              <a:ext uri="{FF2B5EF4-FFF2-40B4-BE49-F238E27FC236}">
                <a16:creationId xmlns:a16="http://schemas.microsoft.com/office/drawing/2014/main" id="{E81744F6-F838-04C7-4E9D-F35B042E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BC18C6-74C6-45F3-A969-4015D274A0C2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0F24C4-BEB3-95CC-D934-C76D153E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33606" y="6093618"/>
            <a:ext cx="3265488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0B4BA-1278-6736-9A9A-12E3BE1DD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663" y="1655763"/>
            <a:ext cx="8132762" cy="5202237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Electromechanical-magnetic  (120 CFM)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sz="2800" b="1" dirty="0"/>
              <a:t>Turbulent precipitation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sz="2800" b="1" dirty="0">
                <a:sym typeface="Wingdings" pitchFamily="2" charset="2"/>
              </a:rPr>
              <a:t>   </a:t>
            </a:r>
            <a:r>
              <a:rPr lang="en-US" sz="2800" b="1" dirty="0"/>
              <a:t>200 hours of continuous throughput.</a:t>
            </a:r>
          </a:p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sz="3200" dirty="0"/>
              <a:t>Observation:</a:t>
            </a:r>
          </a:p>
          <a:p>
            <a:pPr algn="ctr">
              <a:defRPr/>
            </a:pPr>
            <a:r>
              <a:rPr lang="en-US" sz="3200" dirty="0"/>
              <a:t>Very scant possible dust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CA676-9253-84E3-510F-566573D9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4" y="661194"/>
            <a:ext cx="8156575" cy="7762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Meteor Catcher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42A2C6C3-7E36-BE9C-3B0A-7A87982F3E1E}"/>
              </a:ext>
            </a:extLst>
          </p:cNvPr>
          <p:cNvSpPr/>
          <p:nvPr/>
        </p:nvSpPr>
        <p:spPr>
          <a:xfrm>
            <a:off x="9067800" y="304800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09" name="Slide Number Placeholder 4">
            <a:extLst>
              <a:ext uri="{FF2B5EF4-FFF2-40B4-BE49-F238E27FC236}">
                <a16:creationId xmlns:a16="http://schemas.microsoft.com/office/drawing/2014/main" id="{92F14F9C-ECC3-1669-7A8E-B2D7B382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816152-4A87-4067-973B-9E3C0AF6BFCA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7FE29-120B-C246-D4F0-1D3D5CA9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1549" y="5991225"/>
            <a:ext cx="3276599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8F088-66D5-900B-86D8-A6B82D037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1314453"/>
            <a:ext cx="8132762" cy="5181600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US" dirty="0"/>
              <a:t>A  NASA scientist has concluded that filtering or catching meteor dust </a:t>
            </a:r>
            <a:r>
              <a:rPr lang="en-US" b="1" dirty="0"/>
              <a:t>appears to be  a myth. </a:t>
            </a:r>
          </a:p>
          <a:p>
            <a:pPr algn="ctr">
              <a:defRPr/>
            </a:pPr>
            <a:endParaRPr lang="en-US" sz="800" b="1" dirty="0"/>
          </a:p>
          <a:p>
            <a:pPr>
              <a:defRPr/>
            </a:pPr>
            <a:r>
              <a:rPr lang="en-US" dirty="0"/>
              <a:t>Tens of thousands of tons of anthropogenic particulates are thrown into the sky daily by engines of all kinds, many of them magnetic and roughly spherical. 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The worst are coal-fired power plants that not only produce dark, metallic fly ash but also spread it far and wide.</a:t>
            </a:r>
          </a:p>
          <a:p>
            <a:pPr>
              <a:defRPr/>
            </a:pPr>
            <a:r>
              <a:rPr lang="en-US" dirty="0"/>
              <a:t>With most estimates of ET debris input in the 20-40,000 ton per year, and only a small proportion of it durable metallic spheres, you can see the problem.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When I was a grad student (working on micrometeorites), I and others tested the "rain gutter and magnets" theory and couldn't find a single particle out of many thousand we looked at that had a composition more consistent with an extraterrestrial origin than an anthropogenic origin.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9D56B2-5AD3-0D50-72E9-2CBA2521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final tale of the dust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167135A6-141B-D628-31F0-8FFDCB2E76E6}"/>
              </a:ext>
            </a:extLst>
          </p:cNvPr>
          <p:cNvSpPr/>
          <p:nvPr/>
        </p:nvSpPr>
        <p:spPr>
          <a:xfrm>
            <a:off x="10363200" y="374651"/>
            <a:ext cx="914400" cy="9144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3" name="Slide Number Placeholder 4">
            <a:extLst>
              <a:ext uri="{FF2B5EF4-FFF2-40B4-BE49-F238E27FC236}">
                <a16:creationId xmlns:a16="http://schemas.microsoft.com/office/drawing/2014/main" id="{3230F939-2B01-C7A1-4E56-F69DA626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E4ED34-6AE9-4A3C-95F8-CD2CBD61C693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3E5BA-5EE2-64D5-57EE-69412461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5851" y="5965823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31D85D-B624-C4B7-9D2C-6C1A2E2DD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2738" y="1297387"/>
            <a:ext cx="8132762" cy="4973637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Meteorite collecting  is possible, enjoyable and</a:t>
            </a:r>
          </a:p>
          <a:p>
            <a:pPr>
              <a:defRPr/>
            </a:pPr>
            <a:r>
              <a:rPr lang="en-US" dirty="0"/>
              <a:t>maybe even profitable.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5DDE84-46B1-4221-0249-A7F7480C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7762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Catch the bullet!</a:t>
            </a:r>
          </a:p>
        </p:txBody>
      </p:sp>
      <p:pic>
        <p:nvPicPr>
          <p:cNvPr id="74756" name="Picture 3" descr="20151014_120151.jpg">
            <a:extLst>
              <a:ext uri="{FF2B5EF4-FFF2-40B4-BE49-F238E27FC236}">
                <a16:creationId xmlns:a16="http://schemas.microsoft.com/office/drawing/2014/main" id="{545EB029-3200-8186-8E98-818626589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6" y="1621236"/>
            <a:ext cx="26987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20151014_120236.jpg">
            <a:extLst>
              <a:ext uri="{FF2B5EF4-FFF2-40B4-BE49-F238E27FC236}">
                <a16:creationId xmlns:a16="http://schemas.microsoft.com/office/drawing/2014/main" id="{6F3232D1-B090-6911-0AD2-F5E600CCB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4" y="4186635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" descr="rikers-400.jpg">
            <a:extLst>
              <a:ext uri="{FF2B5EF4-FFF2-40B4-BE49-F238E27FC236}">
                <a16:creationId xmlns:a16="http://schemas.microsoft.com/office/drawing/2014/main" id="{693134D5-B9E6-349C-FDCB-D4E1E6258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2770982"/>
            <a:ext cx="3987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230A222D-9CFF-7E25-A5EC-4BB974EEF0FE}"/>
              </a:ext>
            </a:extLst>
          </p:cNvPr>
          <p:cNvSpPr/>
          <p:nvPr/>
        </p:nvSpPr>
        <p:spPr>
          <a:xfrm>
            <a:off x="9885361" y="374651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60" name="Slide Number Placeholder 7">
            <a:extLst>
              <a:ext uri="{FF2B5EF4-FFF2-40B4-BE49-F238E27FC236}">
                <a16:creationId xmlns:a16="http://schemas.microsoft.com/office/drawing/2014/main" id="{9D8860E2-7A36-6B87-77F7-960B27D2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2A871A-C08D-4457-96F0-163E7677267F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3F319A-9957-26A5-B80A-D03E04B5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775" y="6386514"/>
            <a:ext cx="35433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053D-7B32-2080-8965-F397A8C8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6512"/>
            <a:ext cx="10515600" cy="962025"/>
          </a:xfrm>
        </p:spPr>
        <p:txBody>
          <a:bodyPr>
            <a:normAutofit fontScale="90000"/>
          </a:bodyPr>
          <a:lstStyle/>
          <a:p>
            <a:r>
              <a:rPr lang="en-US" dirty="0"/>
              <a:t>Feel safer yet?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94A66-8C52-69BE-7C72-ECDF39252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93206"/>
            <a:ext cx="10515600" cy="332184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Not so fast!...</a:t>
            </a:r>
          </a:p>
          <a:p>
            <a:endParaRPr lang="en-US" dirty="0"/>
          </a:p>
          <a:p>
            <a:r>
              <a:rPr lang="en-US" dirty="0"/>
              <a:t>The universe has a few more bullets coming our way.</a:t>
            </a:r>
          </a:p>
          <a:p>
            <a:endParaRPr lang="en-US" dirty="0"/>
          </a:p>
          <a:p>
            <a:r>
              <a:rPr lang="en-US" dirty="0"/>
              <a:t>Here’s one of MKO’s most experienced astronomers,</a:t>
            </a:r>
          </a:p>
          <a:p>
            <a:r>
              <a:rPr lang="en-US" dirty="0"/>
              <a:t>Tom Traub, to give you a few more things to worry about.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79411-63DC-D56A-3318-E4DE19DBD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89650" y="758135"/>
            <a:ext cx="3405935" cy="2670865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9F92DF-90C3-9F05-9616-30BBF1E340D9}"/>
              </a:ext>
            </a:extLst>
          </p:cNvPr>
          <p:cNvSpPr txBox="1"/>
          <p:nvPr/>
        </p:nvSpPr>
        <p:spPr>
          <a:xfrm>
            <a:off x="831850" y="6331942"/>
            <a:ext cx="6093618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  <p:extLst>
      <p:ext uri="{BB962C8B-B14F-4D97-AF65-F5344CB8AC3E}">
        <p14:creationId xmlns:p14="http://schemas.microsoft.com/office/powerpoint/2010/main" val="22598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73CFFB-2E4F-0257-E9A3-AF44D3EA9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6" y="1190913"/>
            <a:ext cx="8337550" cy="55070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/>
              <a:t>Oct. 9, 1992, in Peekskill, New York.</a:t>
            </a:r>
          </a:p>
          <a:p>
            <a:pPr>
              <a:defRPr/>
            </a:pPr>
            <a:endParaRPr lang="en-US" sz="1000" dirty="0"/>
          </a:p>
          <a:p>
            <a:pPr>
              <a:lnSpc>
                <a:spcPct val="100000"/>
              </a:lnSpc>
              <a:defRPr/>
            </a:pPr>
            <a:r>
              <a:rPr lang="en-US" sz="3200" dirty="0"/>
              <a:t>The fireball from a 22,000-pound meteorite streaked across the sky. It was  visible as far away as Kentucky.  A 26 pound fragment of the meteorite struck Michelle Knapp’s car and tore a hole through her Chevy Malibu’s trunk.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3200" dirty="0"/>
              <a:t>She sold the car for $69,000.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3200" dirty="0"/>
              <a:t>It is now in a museum.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DFA5FD-57C5-8AF1-5067-2D4FBDCE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4" y="373770"/>
            <a:ext cx="8156575" cy="7762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A Close Call</a:t>
            </a:r>
          </a:p>
        </p:txBody>
      </p:sp>
      <p:pic>
        <p:nvPicPr>
          <p:cNvPr id="14340" name="Picture 3" descr="peeks-mrsknapp-edit.jpg">
            <a:extLst>
              <a:ext uri="{FF2B5EF4-FFF2-40B4-BE49-F238E27FC236}">
                <a16:creationId xmlns:a16="http://schemas.microsoft.com/office/drawing/2014/main" id="{563BF7E4-2A8D-4473-D83C-C6F6A2999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7" y="3429000"/>
            <a:ext cx="2887664" cy="23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A06D9A03-60FF-AFB4-F85E-1AC1DCF53892}"/>
              </a:ext>
            </a:extLst>
          </p:cNvPr>
          <p:cNvSpPr/>
          <p:nvPr/>
        </p:nvSpPr>
        <p:spPr>
          <a:xfrm>
            <a:off x="9296400" y="457200"/>
            <a:ext cx="914400" cy="914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8C03E1A7-16F9-CF3A-49A4-3D811C6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E62548-A02E-4F7D-80B6-67D69BC443CE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BD425-9779-782F-981C-42C4ECD0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5387" y="6119105"/>
            <a:ext cx="31877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567BF6-822A-509E-03A2-AE27E93A8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687" y="1672432"/>
            <a:ext cx="8701087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à"/>
              <a:defRPr/>
            </a:pPr>
            <a:r>
              <a:rPr lang="en-US" dirty="0">
                <a:latin typeface="Book Antiqua" pitchFamily="18" charset="0"/>
                <a:cs typeface="Arial" pitchFamily="34" charset="0"/>
              </a:rPr>
              <a:t> Meteoroids hit Earth’s upper atmosphere – 30 to 50 miles up – at </a:t>
            </a:r>
            <a:r>
              <a:rPr lang="en-US" sz="3200" b="1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7 to 45 miles per second</a:t>
            </a:r>
            <a:r>
              <a:rPr lang="en-US" dirty="0">
                <a:latin typeface="Book Antiqua" pitchFamily="18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endParaRPr lang="en-US" sz="800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800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Book Antiqua" pitchFamily="18" charset="0"/>
                <a:cs typeface="Arial" pitchFamily="34" charset="0"/>
              </a:rPr>
              <a:t>…Highly elliptical orbits are very fast.</a:t>
            </a:r>
            <a:endParaRPr lang="en-US" sz="800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800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Book Antiqua" pitchFamily="18" charset="0"/>
                <a:cs typeface="Arial" pitchFamily="34" charset="0"/>
              </a:rPr>
              <a:t>				 …More circular orbits </a:t>
            </a:r>
          </a:p>
          <a:p>
            <a:pPr eaLnBrk="1" hangingPunct="1">
              <a:defRPr/>
            </a:pPr>
            <a:r>
              <a:rPr lang="en-US" dirty="0">
                <a:latin typeface="Book Antiqua" pitchFamily="18" charset="0"/>
                <a:cs typeface="Arial" pitchFamily="34" charset="0"/>
              </a:rPr>
              <a:t>				 are slower</a:t>
            </a: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CB10F1-61B5-16DD-5EDA-145D463F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87" y="524670"/>
            <a:ext cx="8156575" cy="9350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dirty="0">
                <a:solidFill>
                  <a:schemeClr val="tx2">
                    <a:satMod val="200000"/>
                  </a:schemeClr>
                </a:solidFill>
                <a:latin typeface="Viner Hand ITC" pitchFamily="66" charset="0"/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Viner Hand ITC" pitchFamily="66" charset="0"/>
              </a:rPr>
              <a:t>Burn Baby, Burn</a:t>
            </a:r>
            <a:endParaRPr lang="en-US" dirty="0">
              <a:latin typeface="Viner Hand ITC" pitchFamily="66" charset="0"/>
            </a:endParaRPr>
          </a:p>
        </p:txBody>
      </p:sp>
      <p:pic>
        <p:nvPicPr>
          <p:cNvPr id="15364" name="Picture 3" descr="comet.jpg">
            <a:extLst>
              <a:ext uri="{FF2B5EF4-FFF2-40B4-BE49-F238E27FC236}">
                <a16:creationId xmlns:a16="http://schemas.microsoft.com/office/drawing/2014/main" id="{1D8604E2-A0C6-A3F5-1024-7724A25C3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3429000"/>
            <a:ext cx="24939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omet Orbits Earth.jpg">
            <a:extLst>
              <a:ext uri="{FF2B5EF4-FFF2-40B4-BE49-F238E27FC236}">
                <a16:creationId xmlns:a16="http://schemas.microsoft.com/office/drawing/2014/main" id="{04BF1F3E-1EB8-6442-3EE9-09EC8C546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4194"/>
            <a:ext cx="34163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28A37C1E-4A5C-18F9-4086-6B7BCBF3E0D3}"/>
              </a:ext>
            </a:extLst>
          </p:cNvPr>
          <p:cNvSpPr/>
          <p:nvPr/>
        </p:nvSpPr>
        <p:spPr>
          <a:xfrm>
            <a:off x="9629775" y="52467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7" name="Slide Number Placeholder 6">
            <a:extLst>
              <a:ext uri="{FF2B5EF4-FFF2-40B4-BE49-F238E27FC236}">
                <a16:creationId xmlns:a16="http://schemas.microsoft.com/office/drawing/2014/main" id="{0A3C87E2-6528-AEAB-B693-66B452BE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D294E3-A458-4032-9A93-68074C06C83C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BBC18-9641-9C25-D76F-0E3BF823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7763" y="6201965"/>
            <a:ext cx="3276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858D47-D47C-CE8C-337E-C0FB951E6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231" y="1627187"/>
            <a:ext cx="7904163" cy="495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Book Antiqua" pitchFamily="18" charset="0"/>
                <a:cs typeface="Arial" pitchFamily="34" charset="0"/>
              </a:rPr>
              <a:t>Entry temperatures can reach </a:t>
            </a:r>
            <a:r>
              <a:rPr lang="en-US" sz="3200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3,000 degrees F.</a:t>
            </a:r>
          </a:p>
          <a:p>
            <a:pPr algn="ctr" eaLnBrk="1" hangingPunct="1">
              <a:defRPr/>
            </a:pPr>
            <a:r>
              <a:rPr lang="en-US" dirty="0">
                <a:latin typeface="Book Antiqua" pitchFamily="18" charset="0"/>
              </a:rPr>
              <a:t>Iron melts at around </a:t>
            </a:r>
            <a:r>
              <a:rPr lang="en-US" sz="3200" dirty="0">
                <a:solidFill>
                  <a:srgbClr val="0070C0"/>
                </a:solidFill>
                <a:latin typeface="Book Antiqua" pitchFamily="18" charset="0"/>
              </a:rPr>
              <a:t>2750 degrees F.</a:t>
            </a:r>
          </a:p>
          <a:p>
            <a:pPr eaLnBrk="1" hangingPunct="1">
              <a:defRPr/>
            </a:pPr>
            <a:endParaRPr lang="en-US" dirty="0"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Book Antiqua" pitchFamily="18" charset="0"/>
                <a:cs typeface="Arial" pitchFamily="34" charset="0"/>
              </a:rPr>
              <a:t>							</a:t>
            </a: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7A3133-E6E2-0DF1-255B-453304CC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25" y="502444"/>
            <a:ext cx="8156575" cy="9350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dirty="0">
                <a:solidFill>
                  <a:schemeClr val="tx2">
                    <a:satMod val="200000"/>
                  </a:schemeClr>
                </a:solidFill>
                <a:latin typeface="Viner Hand ITC" pitchFamily="66" charset="0"/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Viner Hand ITC" pitchFamily="66" charset="0"/>
              </a:rPr>
              <a:t>Burn Baby, Burn</a:t>
            </a:r>
            <a:endParaRPr lang="en-US" dirty="0">
              <a:latin typeface="Viner Hand ITC" pitchFamily="66" charset="0"/>
            </a:endParaRPr>
          </a:p>
        </p:txBody>
      </p:sp>
      <p:pic>
        <p:nvPicPr>
          <p:cNvPr id="17412" name="Picture 2" descr="C:\Users\Owner\AppData\Local\Microsoft\Windows\Temporary Internet Files\Content.IE5\BQQKACXY\hot-text-fire-flames[1].jpg">
            <a:extLst>
              <a:ext uri="{FF2B5EF4-FFF2-40B4-BE49-F238E27FC236}">
                <a16:creationId xmlns:a16="http://schemas.microsoft.com/office/drawing/2014/main" id="{5CD23845-A97F-9CDA-AD4E-CB1D1BC1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951288"/>
            <a:ext cx="20494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Melt Cone.jpg">
            <a:extLst>
              <a:ext uri="{FF2B5EF4-FFF2-40B4-BE49-F238E27FC236}">
                <a16:creationId xmlns:a16="http://schemas.microsoft.com/office/drawing/2014/main" id="{3B03AB70-9C74-2E58-9B1E-71FB03ABB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9" y="3730624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Sikhote-Melt.jpg">
            <a:extLst>
              <a:ext uri="{FF2B5EF4-FFF2-40B4-BE49-F238E27FC236}">
                <a16:creationId xmlns:a16="http://schemas.microsoft.com/office/drawing/2014/main" id="{6B92D840-2780-25F6-4B33-95203F0B9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9" y="3740149"/>
            <a:ext cx="2492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D38BC242-73B5-1576-F800-6842185B25AD}"/>
              </a:ext>
            </a:extLst>
          </p:cNvPr>
          <p:cNvSpPr/>
          <p:nvPr/>
        </p:nvSpPr>
        <p:spPr>
          <a:xfrm>
            <a:off x="9296400" y="30480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6" name="Slide Number Placeholder 7">
            <a:extLst>
              <a:ext uri="{FF2B5EF4-FFF2-40B4-BE49-F238E27FC236}">
                <a16:creationId xmlns:a16="http://schemas.microsoft.com/office/drawing/2014/main" id="{62B6B772-C5A0-3B5A-9151-5FB97CC6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D6FCB8-34FD-4DA4-A749-84675D46FD91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A402BB-8948-813C-2084-828AC5EE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9013" y="6181726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8A732-3555-7CDF-CEFA-72D26187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01" y="1447801"/>
            <a:ext cx="7904163" cy="4403726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  <a:sym typeface="Wingdings" pitchFamily="2" charset="2"/>
            </a:endParaRPr>
          </a:p>
          <a:p>
            <a:pPr eaLnBrk="1" hangingPunct="1">
              <a:buFont typeface="Wingdings" panose="05000000000000000000" pitchFamily="2" charset="2"/>
              <a:buChar char="à"/>
              <a:defRPr/>
            </a:pPr>
            <a:r>
              <a:rPr lang="en-US" sz="2800" dirty="0">
                <a:latin typeface="Book Antiqua" pitchFamily="18" charset="0"/>
                <a:cs typeface="Arial" pitchFamily="34" charset="0"/>
              </a:rPr>
              <a:t>  Medium sized meteoroids simply burn up in a glowing vapor trail.</a:t>
            </a: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990938-061F-5E83-6A9D-F276B315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9" y="512764"/>
            <a:ext cx="8156575" cy="9350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dirty="0">
                <a:solidFill>
                  <a:schemeClr val="tx2">
                    <a:satMod val="200000"/>
                  </a:schemeClr>
                </a:solidFill>
                <a:latin typeface="Viner Hand ITC" pitchFamily="66" charset="0"/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Viner Hand ITC" pitchFamily="66" charset="0"/>
              </a:rPr>
              <a:t>Burn Baby, Burn</a:t>
            </a:r>
            <a:endParaRPr lang="en-US" dirty="0">
              <a:latin typeface="Viner Hand ITC" pitchFamily="66" charset="0"/>
            </a:endParaRPr>
          </a:p>
        </p:txBody>
      </p:sp>
      <p:pic>
        <p:nvPicPr>
          <p:cNvPr id="18436" name="Picture 3" descr="Leonid_Meteor.jpg">
            <a:extLst>
              <a:ext uri="{FF2B5EF4-FFF2-40B4-BE49-F238E27FC236}">
                <a16:creationId xmlns:a16="http://schemas.microsoft.com/office/drawing/2014/main" id="{6C7FE6BC-3129-98CF-B349-49F9F6E7E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052761"/>
            <a:ext cx="4953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8FFCF254-45FC-79D0-D473-A353184E6D09}"/>
              </a:ext>
            </a:extLst>
          </p:cNvPr>
          <p:cNvSpPr/>
          <p:nvPr/>
        </p:nvSpPr>
        <p:spPr>
          <a:xfrm>
            <a:off x="9296400" y="30480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Slide Number Placeholder 5">
            <a:extLst>
              <a:ext uri="{FF2B5EF4-FFF2-40B4-BE49-F238E27FC236}">
                <a16:creationId xmlns:a16="http://schemas.microsoft.com/office/drawing/2014/main" id="{C9105CD3-B3C1-FD4E-7E91-EAA8B915B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AE5334-435B-4B2C-885F-246918007670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6E2BF6-D648-8571-052A-D0FD57A7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9625" y="6492876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40A7C1-9C47-DCCF-590D-65218E72E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7" y="2329260"/>
            <a:ext cx="7980362" cy="32924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Very small and very large meteoroids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reach the ground.</a:t>
            </a:r>
          </a:p>
          <a:p>
            <a:pPr algn="ctr" eaLnBrk="1" hangingPunct="1">
              <a:defRPr/>
            </a:pPr>
            <a:endParaRPr lang="en-US" sz="2800" b="1" dirty="0">
              <a:solidFill>
                <a:srgbClr val="FFFF00"/>
              </a:solidFill>
              <a:latin typeface="Book Antiqua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The middle sized meteoroids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latin typeface="Book Antiqua" pitchFamily="18" charset="0"/>
                <a:cs typeface="Arial" pitchFamily="34" charset="0"/>
              </a:rPr>
              <a:t>just vaporize…</a:t>
            </a: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Book Antiqua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14577-5531-A0C6-2FC9-AE750F01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81" y="751681"/>
            <a:ext cx="8156575" cy="9350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dirty="0">
                <a:solidFill>
                  <a:schemeClr val="tx2">
                    <a:satMod val="200000"/>
                  </a:schemeClr>
                </a:solidFill>
                <a:latin typeface="Viner Hand ITC" pitchFamily="66" charset="0"/>
              </a:rPr>
            </a:br>
            <a:r>
              <a:rPr lang="en-US" dirty="0">
                <a:solidFill>
                  <a:schemeClr val="tx2">
                    <a:satMod val="200000"/>
                  </a:schemeClr>
                </a:solidFill>
                <a:latin typeface="Viner Hand ITC" pitchFamily="66" charset="0"/>
              </a:rPr>
              <a:t>Burn Baby, Burn</a:t>
            </a:r>
            <a:endParaRPr lang="en-US" dirty="0">
              <a:latin typeface="Viner Hand ITC" pitchFamily="66" charset="0"/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1A12E4A8-44AB-3ECC-08C0-0BAE0A1E95AC}"/>
              </a:ext>
            </a:extLst>
          </p:cNvPr>
          <p:cNvSpPr/>
          <p:nvPr/>
        </p:nvSpPr>
        <p:spPr>
          <a:xfrm>
            <a:off x="9715500" y="77231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683DF77C-C042-990C-FB47-AE7CED98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A04143-4778-44B5-AD3F-9EE6333E9AAD}" type="slidenum">
              <a:rPr lang="en-US" altLang="en-US" sz="12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60964-93A5-E261-E2AE-3410A5A8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2025" y="5991225"/>
            <a:ext cx="3409950" cy="365125"/>
          </a:xfrm>
        </p:spPr>
        <p:txBody>
          <a:bodyPr/>
          <a:lstStyle/>
          <a:p>
            <a:pPr algn="l">
              <a:defRPr/>
            </a:pPr>
            <a:r>
              <a:rPr lang="en-US" i="1" dirty="0">
                <a:latin typeface="Times New Roman" panose="02020603050405020304" pitchFamily="18" charset="0"/>
              </a:rPr>
              <a:t>The Martz/Kohl Observatory Frewsburg, New York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sland design templat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sland design slides.potx" id="{5D7C5807-6DD8-49ED-901B-9094A9BD792B}" vid="{EDDDA1B0-F8E2-4B33-B027-7D47A75ECBBC}"/>
    </a:ext>
  </a:extLst>
</a:theme>
</file>

<file path=ppt/theme/theme2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Island design slides</Template>
  <TotalTime>204</TotalTime>
  <Words>1991</Words>
  <Application>Microsoft Office PowerPoint</Application>
  <PresentationFormat>Widescreen</PresentationFormat>
  <Paragraphs>436</Paragraphs>
  <Slides>43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Agency FB</vt:lpstr>
      <vt:lpstr>Arial</vt:lpstr>
      <vt:lpstr>Book Antiqua</vt:lpstr>
      <vt:lpstr>Castellar</vt:lpstr>
      <vt:lpstr>Corbel</vt:lpstr>
      <vt:lpstr>Pristina</vt:lpstr>
      <vt:lpstr>Times New Roman</vt:lpstr>
      <vt:lpstr>Viner Hand ITC</vt:lpstr>
      <vt:lpstr>Wingdings</vt:lpstr>
      <vt:lpstr>Island design template</vt:lpstr>
      <vt:lpstr>Life in the Shooting Gallery  Planet Earth in the Crosshairs</vt:lpstr>
      <vt:lpstr>  Shooting at ourselves?   What goes up must…</vt:lpstr>
      <vt:lpstr> Speeder IDs</vt:lpstr>
      <vt:lpstr>Identified  falling objects</vt:lpstr>
      <vt:lpstr>A Close Call</vt:lpstr>
      <vt:lpstr> Burn Baby, Burn</vt:lpstr>
      <vt:lpstr> Burn Baby, Burn</vt:lpstr>
      <vt:lpstr> Burn Baby, Burn</vt:lpstr>
      <vt:lpstr> Burn Baby, Burn</vt:lpstr>
      <vt:lpstr>Surprise Delivery</vt:lpstr>
      <vt:lpstr>Surprise Delivery</vt:lpstr>
      <vt:lpstr>Surprise Delivery</vt:lpstr>
      <vt:lpstr>Surprise Delivery</vt:lpstr>
      <vt:lpstr>Missing in Action</vt:lpstr>
      <vt:lpstr>Missing in Action</vt:lpstr>
      <vt:lpstr>The Real Bullets!</vt:lpstr>
      <vt:lpstr>Meet the bullets</vt:lpstr>
      <vt:lpstr>The Shooting Gallery: Mostly blanks</vt:lpstr>
      <vt:lpstr>5 Kinds of Space Rubble  </vt:lpstr>
      <vt:lpstr>  A Smörgåsbord of Rubble  </vt:lpstr>
      <vt:lpstr>  A Smörgåsbord of Rubble  </vt:lpstr>
      <vt:lpstr>Verified from Mars and the Moon</vt:lpstr>
      <vt:lpstr>  A Smörgåsbord of Rubble  </vt:lpstr>
      <vt:lpstr>A Smörgåsbord of Rubble </vt:lpstr>
      <vt:lpstr>What Comes Down</vt:lpstr>
      <vt:lpstr>What Comes Down</vt:lpstr>
      <vt:lpstr>How NOT to collect meteorites!</vt:lpstr>
      <vt:lpstr>How NOT to collect meteorites</vt:lpstr>
      <vt:lpstr>Don’t be fooled…</vt:lpstr>
      <vt:lpstr>Not a possible contaminant</vt:lpstr>
      <vt:lpstr>A Closer Look</vt:lpstr>
      <vt:lpstr>Micro-Astrophotography</vt:lpstr>
      <vt:lpstr>Origins</vt:lpstr>
      <vt:lpstr>Micro-Astrophotography</vt:lpstr>
      <vt:lpstr>Analysis</vt:lpstr>
      <vt:lpstr>Collecting Space Dust</vt:lpstr>
      <vt:lpstr>  6 Tons of iron fall      every day</vt:lpstr>
      <vt:lpstr>6 Tons of iron fall      every day  </vt:lpstr>
      <vt:lpstr>Dust Collection</vt:lpstr>
      <vt:lpstr>Meteor Catcher</vt:lpstr>
      <vt:lpstr>The final tale of the dust</vt:lpstr>
      <vt:lpstr>Catch the bullet!</vt:lpstr>
      <vt:lpstr>Feel safer yet?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Walt Pickut</dc:creator>
  <cp:lastModifiedBy>Walt Pickut</cp:lastModifiedBy>
  <cp:revision>4</cp:revision>
  <dcterms:created xsi:type="dcterms:W3CDTF">2024-06-19T16:36:43Z</dcterms:created>
  <dcterms:modified xsi:type="dcterms:W3CDTF">2024-06-19T22:42:14Z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